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5" r:id="rId8"/>
    <p:sldId id="267" r:id="rId9"/>
    <p:sldId id="268"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7" r:id="rId26"/>
    <p:sldId id="288" r:id="rId27"/>
    <p:sldId id="291" r:id="rId28"/>
    <p:sldId id="292" r:id="rId29"/>
    <p:sldId id="293" r:id="rId30"/>
    <p:sldId id="294" r:id="rId31"/>
    <p:sldId id="295" r:id="rId32"/>
    <p:sldId id="296" r:id="rId33"/>
    <p:sldId id="297" r:id="rId34"/>
    <p:sldId id="298" r:id="rId35"/>
    <p:sldId id="300" r:id="rId36"/>
    <p:sldId id="301" r:id="rId37"/>
    <p:sldId id="302" r:id="rId38"/>
    <p:sldId id="303" r:id="rId39"/>
    <p:sldId id="304" r:id="rId40"/>
    <p:sldId id="305" r:id="rId41"/>
    <p:sldId id="306" r:id="rId42"/>
    <p:sldId id="30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63" d="100"/>
          <a:sy n="63" d="100"/>
        </p:scale>
        <p:origin x="-137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8062C4-23AE-4084-AC43-66CD1EDF90B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A6E23-B6F7-4DC3-9E87-886016D8C0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062C4-23AE-4084-AC43-66CD1EDF90B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A6E23-B6F7-4DC3-9E87-886016D8C0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062C4-23AE-4084-AC43-66CD1EDF90B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A6E23-B6F7-4DC3-9E87-886016D8C0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062C4-23AE-4084-AC43-66CD1EDF90B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A6E23-B6F7-4DC3-9E87-886016D8C0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062C4-23AE-4084-AC43-66CD1EDF90B2}"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A6E23-B6F7-4DC3-9E87-886016D8C0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8062C4-23AE-4084-AC43-66CD1EDF90B2}"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A6E23-B6F7-4DC3-9E87-886016D8C0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8062C4-23AE-4084-AC43-66CD1EDF90B2}" type="datetimeFigureOut">
              <a:rPr lang="en-US" smtClean="0"/>
              <a:pPr/>
              <a:t>11/11/2013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A6E23-B6F7-4DC3-9E87-886016D8C0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8062C4-23AE-4084-AC43-66CD1EDF90B2}" type="datetimeFigureOut">
              <a:rPr lang="en-US" smtClean="0"/>
              <a:pPr/>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A6E23-B6F7-4DC3-9E87-886016D8C0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062C4-23AE-4084-AC43-66CD1EDF90B2}" type="datetimeFigureOut">
              <a:rPr lang="en-US" smtClean="0"/>
              <a:pPr/>
              <a:t>11/11/2013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A6E23-B6F7-4DC3-9E87-886016D8C0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062C4-23AE-4084-AC43-66CD1EDF90B2}"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A6E23-B6F7-4DC3-9E87-886016D8C0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062C4-23AE-4084-AC43-66CD1EDF90B2}"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A6E23-B6F7-4DC3-9E87-886016D8C0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062C4-23AE-4084-AC43-66CD1EDF90B2}" type="datetimeFigureOut">
              <a:rPr lang="en-US" smtClean="0"/>
              <a:pPr/>
              <a:t>11/11/2013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A6E23-B6F7-4DC3-9E87-886016D8C0D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18</a:t>
            </a:r>
            <a:endParaRPr lang="en-US" dirty="0"/>
          </a:p>
        </p:txBody>
      </p:sp>
      <p:sp>
        <p:nvSpPr>
          <p:cNvPr id="3" name="Subtitle 2"/>
          <p:cNvSpPr>
            <a:spLocks noGrp="1"/>
          </p:cNvSpPr>
          <p:nvPr>
            <p:ph type="subTitle" idx="1"/>
          </p:nvPr>
        </p:nvSpPr>
        <p:spPr/>
        <p:txBody>
          <a:bodyPr/>
          <a:lstStyle/>
          <a:p>
            <a:r>
              <a:rPr lang="en-US" dirty="0" smtClean="0"/>
              <a:t>Renewing the Sectional </a:t>
            </a:r>
            <a:r>
              <a:rPr lang="en-US" dirty="0" smtClean="0"/>
              <a:t>Struggle</a:t>
            </a:r>
          </a:p>
          <a:p>
            <a:r>
              <a:rPr lang="en-US" dirty="0" smtClean="0"/>
              <a:t>Mr. Walters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Abolitionists Alarm the South</a:t>
            </a:r>
            <a:endParaRPr lang="en-US" dirty="0"/>
          </a:p>
        </p:txBody>
      </p:sp>
      <p:sp>
        <p:nvSpPr>
          <p:cNvPr id="4" name="Content Placeholder 3"/>
          <p:cNvSpPr>
            <a:spLocks noGrp="1"/>
          </p:cNvSpPr>
          <p:nvPr>
            <p:ph sz="half" idx="2"/>
          </p:nvPr>
        </p:nvSpPr>
        <p:spPr/>
        <p:txBody>
          <a:bodyPr>
            <a:normAutofit/>
          </a:bodyPr>
          <a:lstStyle/>
          <a:p>
            <a:r>
              <a:rPr lang="en-US" dirty="0" smtClean="0"/>
              <a:t>The </a:t>
            </a:r>
            <a:r>
              <a:rPr lang="en-US" b="1" dirty="0" smtClean="0"/>
              <a:t>Underground Railroad, a</a:t>
            </a:r>
            <a:r>
              <a:rPr lang="en-US" dirty="0" smtClean="0"/>
              <a:t> series of safe stations ,was helping  many slaves to freedom.</a:t>
            </a: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Harriet Tubman </a:t>
            </a:r>
            <a:endParaRPr lang="en-US" dirty="0"/>
          </a:p>
        </p:txBody>
      </p:sp>
      <p:sp>
        <p:nvSpPr>
          <p:cNvPr id="4" name="Content Placeholder 3"/>
          <p:cNvSpPr>
            <a:spLocks noGrp="1"/>
          </p:cNvSpPr>
          <p:nvPr>
            <p:ph sz="half" idx="2"/>
          </p:nvPr>
        </p:nvSpPr>
        <p:spPr/>
        <p:txBody>
          <a:bodyPr/>
          <a:lstStyle/>
          <a:p>
            <a:r>
              <a:rPr lang="en-US" dirty="0" smtClean="0"/>
              <a:t>A “conductor” for the Underground Railroad, Tubman makes 19 trips into slave states at the risk of her own life to help others escape. </a:t>
            </a:r>
          </a:p>
          <a:p>
            <a:r>
              <a:rPr lang="en-US" dirty="0" smtClean="0"/>
              <a:t>She was given the nickname “Moses” </a:t>
            </a: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 Demands Fugitive Slave Law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State </a:t>
            </a:r>
            <a:r>
              <a:rPr lang="en-US" dirty="0" smtClean="0"/>
              <a:t>authorities in free states often refused to cooperate with slave states requesting slaves be returned. </a:t>
            </a:r>
          </a:p>
          <a:p>
            <a:r>
              <a:rPr lang="en-US" dirty="0" smtClean="0"/>
              <a:t>While abolitionists did not profit from helping escaped slaves, slave owners lost financially. </a:t>
            </a:r>
          </a:p>
          <a:p>
            <a:pPr>
              <a:buNone/>
            </a:pP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Slave states were losing about 1,000 slaves a year out of 4 million slaves  due to runaways. </a:t>
            </a:r>
          </a:p>
          <a:p>
            <a:r>
              <a:rPr lang="en-US" dirty="0" smtClean="0"/>
              <a:t>More blacks purchased their freedom or were given emancipation by their owners than ran away. </a:t>
            </a:r>
          </a:p>
          <a:p>
            <a:r>
              <a:rPr lang="en-US" dirty="0" smtClean="0"/>
              <a:t>Slave states did not care, the rested their argument that the Constitution did not outlaw slavery and therefore free states were in violation of the law by not returning runaway slaves or turning a blind eye to the Underground Railroad. </a:t>
            </a:r>
            <a:endParaRPr lang="en-US" dirty="0"/>
          </a:p>
        </p:txBody>
      </p:sp>
      <p:pic>
        <p:nvPicPr>
          <p:cNvPr id="18434" name="Picture 2"/>
          <p:cNvPicPr>
            <a:picLocks noGrp="1" noChangeAspect="1" noChangeArrowheads="1"/>
          </p:cNvPicPr>
          <p:nvPr>
            <p:ph sz="half" idx="1"/>
          </p:nvPr>
        </p:nvPicPr>
        <p:blipFill>
          <a:blip r:embed="rId2" cstate="print"/>
          <a:srcRect/>
          <a:stretch>
            <a:fillRect/>
          </a:stretch>
        </p:blipFill>
        <p:spPr bwMode="auto">
          <a:xfrm>
            <a:off x="1107006" y="1600200"/>
            <a:ext cx="273898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Shadow of War</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California wants admission as a free state. </a:t>
            </a:r>
          </a:p>
          <a:p>
            <a:r>
              <a:rPr lang="en-US" dirty="0" smtClean="0"/>
              <a:t>“</a:t>
            </a:r>
            <a:r>
              <a:rPr lang="en-US" b="1" dirty="0" smtClean="0"/>
              <a:t>Fire Eaters”</a:t>
            </a:r>
            <a:r>
              <a:rPr lang="en-US" dirty="0" smtClean="0"/>
              <a:t> in the South were voicing threats of secession even going so far to suggest a convention in 1850 to discuss SECESSION. </a:t>
            </a:r>
          </a:p>
          <a:p>
            <a:r>
              <a:rPr lang="en-US" dirty="0" smtClean="0"/>
              <a:t>“The failure of Congress to act could mean the failure of the US as a country.” </a:t>
            </a:r>
          </a:p>
          <a:p>
            <a:r>
              <a:rPr lang="en-US" dirty="0" smtClean="0"/>
              <a:t>So congress acted and pressed for compromise. </a:t>
            </a: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Twilight of the Senatorial Giants</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The </a:t>
            </a:r>
            <a:r>
              <a:rPr lang="en-US" b="1" dirty="0" smtClean="0"/>
              <a:t>Old Guard </a:t>
            </a:r>
            <a:r>
              <a:rPr lang="en-US" dirty="0" smtClean="0"/>
              <a:t>(those who had been around during the American Revolution and Constitutional convention)  gathered.</a:t>
            </a:r>
          </a:p>
          <a:p>
            <a:r>
              <a:rPr lang="en-US" dirty="0" smtClean="0"/>
              <a:t>Henry Clay, Daniel Webster, and John C. Calhoun were known as the </a:t>
            </a:r>
            <a:r>
              <a:rPr lang="en-US" b="1" dirty="0" smtClean="0"/>
              <a:t>immortal trio</a:t>
            </a:r>
            <a:r>
              <a:rPr lang="en-US" dirty="0" smtClean="0"/>
              <a:t>. </a:t>
            </a:r>
          </a:p>
          <a:p>
            <a:pPr>
              <a:buNone/>
            </a:pPr>
            <a:r>
              <a:rPr lang="en-US" dirty="0" smtClean="0"/>
              <a:t> </a:t>
            </a:r>
            <a:endParaRPr lang="en-US" dirty="0"/>
          </a:p>
        </p:txBody>
      </p:sp>
      <p:pic>
        <p:nvPicPr>
          <p:cNvPr id="20482" name="Picture 2"/>
          <p:cNvPicPr>
            <a:picLocks noGrp="1" noChangeAspect="1" noChangeArrowheads="1"/>
          </p:cNvPicPr>
          <p:nvPr>
            <p:ph sz="half" idx="1"/>
          </p:nvPr>
        </p:nvPicPr>
        <p:blipFill>
          <a:blip r:embed="rId2" cstate="print"/>
          <a:srcRect/>
          <a:stretch>
            <a:fillRect/>
          </a:stretch>
        </p:blipFill>
        <p:spPr bwMode="auto">
          <a:xfrm>
            <a:off x="2514600" y="1905000"/>
            <a:ext cx="2152650" cy="2746781"/>
          </a:xfrm>
          <a:prstGeom prst="rect">
            <a:avLst/>
          </a:prstGeom>
          <a:noFill/>
          <a:ln w="9525">
            <a:noFill/>
            <a:miter lim="800000"/>
            <a:headEnd/>
            <a:tailEnd/>
          </a:ln>
        </p:spPr>
      </p:pic>
      <p:sp>
        <p:nvSpPr>
          <p:cNvPr id="6" name="TextBox 5"/>
          <p:cNvSpPr txBox="1"/>
          <p:nvPr/>
        </p:nvSpPr>
        <p:spPr>
          <a:xfrm>
            <a:off x="2895600" y="4800600"/>
            <a:ext cx="1737976" cy="369332"/>
          </a:xfrm>
          <a:prstGeom prst="rect">
            <a:avLst/>
          </a:prstGeom>
          <a:noFill/>
        </p:spPr>
        <p:txBody>
          <a:bodyPr wrap="none" rtlCol="0">
            <a:spAutoFit/>
          </a:bodyPr>
          <a:lstStyle/>
          <a:p>
            <a:r>
              <a:rPr lang="en-US" dirty="0" smtClean="0"/>
              <a:t>John C. Calhoun </a:t>
            </a:r>
            <a:endParaRPr lang="en-US" dirty="0"/>
          </a:p>
        </p:txBody>
      </p:sp>
      <p:pic>
        <p:nvPicPr>
          <p:cNvPr id="20483" name="Picture 3"/>
          <p:cNvPicPr>
            <a:picLocks noChangeAspect="1" noChangeArrowheads="1"/>
          </p:cNvPicPr>
          <p:nvPr/>
        </p:nvPicPr>
        <p:blipFill>
          <a:blip r:embed="rId3" cstate="print"/>
          <a:srcRect/>
          <a:stretch>
            <a:fillRect/>
          </a:stretch>
        </p:blipFill>
        <p:spPr bwMode="auto">
          <a:xfrm>
            <a:off x="304800" y="1143000"/>
            <a:ext cx="1843995" cy="2162175"/>
          </a:xfrm>
          <a:prstGeom prst="rect">
            <a:avLst/>
          </a:prstGeom>
          <a:noFill/>
          <a:ln w="9525">
            <a:noFill/>
            <a:miter lim="800000"/>
            <a:headEnd/>
            <a:tailEnd/>
          </a:ln>
        </p:spPr>
      </p:pic>
      <p:sp>
        <p:nvSpPr>
          <p:cNvPr id="8" name="TextBox 7"/>
          <p:cNvSpPr txBox="1"/>
          <p:nvPr/>
        </p:nvSpPr>
        <p:spPr>
          <a:xfrm>
            <a:off x="609600" y="3352800"/>
            <a:ext cx="1244315" cy="369332"/>
          </a:xfrm>
          <a:prstGeom prst="rect">
            <a:avLst/>
          </a:prstGeom>
          <a:noFill/>
        </p:spPr>
        <p:txBody>
          <a:bodyPr wrap="none" rtlCol="0">
            <a:spAutoFit/>
          </a:bodyPr>
          <a:lstStyle/>
          <a:p>
            <a:r>
              <a:rPr lang="en-US" dirty="0" smtClean="0"/>
              <a:t>Henry Clay </a:t>
            </a:r>
            <a:endParaRPr lang="en-US" dirty="0"/>
          </a:p>
        </p:txBody>
      </p:sp>
      <p:pic>
        <p:nvPicPr>
          <p:cNvPr id="20484" name="Picture 4"/>
          <p:cNvPicPr>
            <a:picLocks noChangeAspect="1" noChangeArrowheads="1"/>
          </p:cNvPicPr>
          <p:nvPr/>
        </p:nvPicPr>
        <p:blipFill>
          <a:blip r:embed="rId4" cstate="print"/>
          <a:srcRect/>
          <a:stretch>
            <a:fillRect/>
          </a:stretch>
        </p:blipFill>
        <p:spPr bwMode="auto">
          <a:xfrm>
            <a:off x="381000" y="4038600"/>
            <a:ext cx="1772444" cy="2209800"/>
          </a:xfrm>
          <a:prstGeom prst="rect">
            <a:avLst/>
          </a:prstGeom>
          <a:noFill/>
          <a:ln w="9525">
            <a:noFill/>
            <a:miter lim="800000"/>
            <a:headEnd/>
            <a:tailEnd/>
          </a:ln>
        </p:spPr>
      </p:pic>
      <p:sp>
        <p:nvSpPr>
          <p:cNvPr id="10" name="TextBox 9"/>
          <p:cNvSpPr txBox="1"/>
          <p:nvPr/>
        </p:nvSpPr>
        <p:spPr>
          <a:xfrm>
            <a:off x="457200" y="6324600"/>
            <a:ext cx="1676806" cy="369332"/>
          </a:xfrm>
          <a:prstGeom prst="rect">
            <a:avLst/>
          </a:prstGeom>
          <a:noFill/>
        </p:spPr>
        <p:txBody>
          <a:bodyPr wrap="none" rtlCol="0">
            <a:spAutoFit/>
          </a:bodyPr>
          <a:lstStyle/>
          <a:p>
            <a:r>
              <a:rPr lang="en-US" dirty="0" smtClean="0"/>
              <a:t>Daniel Webster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Clay’s Compromises </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“Great Compromiser”, Clay had already worked out compromise in Missouri and nullification crisis in 1828. </a:t>
            </a:r>
          </a:p>
          <a:p>
            <a:r>
              <a:rPr lang="en-US" dirty="0" smtClean="0"/>
              <a:t>Clay proposed a series of compromises whereby BOTH the South and the North would have to yield on certain matters. </a:t>
            </a:r>
          </a:p>
          <a:p>
            <a:r>
              <a:rPr lang="en-US" dirty="0" smtClean="0"/>
              <a:t>Clay was seconded by Senator Stephen A. Douglass (The Little Giant). </a:t>
            </a:r>
          </a:p>
          <a:p>
            <a:pPr>
              <a:buNone/>
            </a:pPr>
            <a:endParaRPr lang="en-US" dirty="0"/>
          </a:p>
        </p:txBody>
      </p:sp>
      <p:pic>
        <p:nvPicPr>
          <p:cNvPr id="21506" name="Picture 2"/>
          <p:cNvPicPr>
            <a:picLocks noGrp="1" noChangeAspect="1" noChangeArrowheads="1"/>
          </p:cNvPicPr>
          <p:nvPr>
            <p:ph sz="half" idx="1"/>
          </p:nvPr>
        </p:nvPicPr>
        <p:blipFill>
          <a:blip r:embed="rId2" cstate="print"/>
          <a:srcRect/>
          <a:stretch>
            <a:fillRect/>
          </a:stretch>
        </p:blipFill>
        <p:spPr bwMode="auto">
          <a:xfrm>
            <a:off x="1196533" y="1600200"/>
            <a:ext cx="255993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C. Calhoun’s “The South Shall Live Forever…or maybe not!” </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Calhoun was completely against Clay’s compromises. </a:t>
            </a:r>
          </a:p>
          <a:p>
            <a:r>
              <a:rPr lang="en-US" dirty="0" smtClean="0"/>
              <a:t>Aging and sick, Calhoun didn’t read his prepared speech, a colleague did. </a:t>
            </a:r>
          </a:p>
          <a:p>
            <a:r>
              <a:rPr lang="en-US" dirty="0" smtClean="0"/>
              <a:t>In it, Calhoun dismissed Clay’s ideas and instead proposed that politicians leave slavery </a:t>
            </a:r>
            <a:r>
              <a:rPr lang="en-US" dirty="0" smtClean="0"/>
              <a:t>alone and </a:t>
            </a:r>
            <a:r>
              <a:rPr lang="en-US" dirty="0" smtClean="0"/>
              <a:t>restore the political balance. </a:t>
            </a:r>
          </a:p>
          <a:p>
            <a:r>
              <a:rPr lang="en-US" dirty="0" smtClean="0"/>
              <a:t>Calhoun even had the crazy idea that there could be two presidents of the US, one from the North and one from the South. Each would have a veto. </a:t>
            </a:r>
            <a:endParaRPr lang="en-US" dirty="0"/>
          </a:p>
        </p:txBody>
      </p:sp>
      <p:pic>
        <p:nvPicPr>
          <p:cNvPr id="22530" name="Picture 2"/>
          <p:cNvPicPr>
            <a:picLocks noGrp="1" noChangeAspect="1" noChangeArrowheads="1"/>
          </p:cNvPicPr>
          <p:nvPr>
            <p:ph sz="half" idx="1"/>
          </p:nvPr>
        </p:nvPicPr>
        <p:blipFill>
          <a:blip r:embed="rId2" cstate="print"/>
          <a:srcRect/>
          <a:stretch>
            <a:fillRect/>
          </a:stretch>
        </p:blipFill>
        <p:spPr bwMode="auto">
          <a:xfrm>
            <a:off x="609601" y="1942056"/>
            <a:ext cx="3592400" cy="3696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Webster Agrees with Clay: </a:t>
            </a:r>
            <a:r>
              <a:rPr lang="en-US" b="1" dirty="0" smtClean="0"/>
              <a:t>Seventh of March Speech</a:t>
            </a:r>
            <a:endParaRPr lang="en-US" b="1" dirty="0"/>
          </a:p>
        </p:txBody>
      </p:sp>
      <p:sp>
        <p:nvSpPr>
          <p:cNvPr id="4" name="Content Placeholder 3"/>
          <p:cNvSpPr>
            <a:spLocks noGrp="1"/>
          </p:cNvSpPr>
          <p:nvPr>
            <p:ph sz="half" idx="2"/>
          </p:nvPr>
        </p:nvSpPr>
        <p:spPr>
          <a:xfrm>
            <a:off x="3581400" y="1600200"/>
            <a:ext cx="5334000" cy="5029200"/>
          </a:xfrm>
        </p:spPr>
        <p:txBody>
          <a:bodyPr>
            <a:noAutofit/>
          </a:bodyPr>
          <a:lstStyle/>
          <a:p>
            <a:r>
              <a:rPr lang="en-US" sz="1600" dirty="0" smtClean="0"/>
              <a:t>Three hour speech</a:t>
            </a:r>
          </a:p>
          <a:p>
            <a:r>
              <a:rPr lang="en-US" sz="1600" dirty="0" smtClean="0"/>
              <a:t>Urged all reasonable concessions to the South including a fugitive slave law with teeth. </a:t>
            </a:r>
          </a:p>
          <a:p>
            <a:r>
              <a:rPr lang="en-US" sz="1600" dirty="0" smtClean="0"/>
              <a:t>As for territories and slavery, Webster stated that the Wilmot Proviso was at the ready, a solution. No slavery in the new territories. </a:t>
            </a:r>
          </a:p>
          <a:p>
            <a:r>
              <a:rPr lang="en-US" sz="1600" dirty="0" smtClean="0"/>
              <a:t>Besides, Webster concluded,  the geography and weather in the territories meant that plantation economy and along with it slave economy could not profitably exist in the territories. </a:t>
            </a:r>
          </a:p>
          <a:p>
            <a:r>
              <a:rPr lang="en-US" sz="1600" dirty="0" smtClean="0"/>
              <a:t>Webster’s final speech is his greatest and most persuasive. </a:t>
            </a:r>
          </a:p>
          <a:p>
            <a:r>
              <a:rPr lang="en-US" sz="1600" b="1" dirty="0" smtClean="0"/>
              <a:t>Side Note:</a:t>
            </a:r>
            <a:r>
              <a:rPr lang="en-US" sz="1600" dirty="0" smtClean="0"/>
              <a:t> Abolitionists and Free </a:t>
            </a:r>
            <a:r>
              <a:rPr lang="en-US" sz="1600" dirty="0" err="1" smtClean="0"/>
              <a:t>soilers</a:t>
            </a:r>
            <a:r>
              <a:rPr lang="en-US" sz="1600" dirty="0" smtClean="0"/>
              <a:t> were so upset with Webster, who they thought as one of their own, that they considered him a traitor in the same rank as Benedict Arnold! Unfair, given that Webster thought slavery was evil but disunion would be worse. </a:t>
            </a:r>
            <a:endParaRPr lang="en-US" sz="1600" b="1" dirty="0"/>
          </a:p>
        </p:txBody>
      </p:sp>
      <p:pic>
        <p:nvPicPr>
          <p:cNvPr id="23554" name="Picture 2"/>
          <p:cNvPicPr>
            <a:picLocks noGrp="1" noChangeAspect="1" noChangeArrowheads="1"/>
          </p:cNvPicPr>
          <p:nvPr>
            <p:ph sz="half" idx="1"/>
          </p:nvPr>
        </p:nvPicPr>
        <p:blipFill>
          <a:blip r:embed="rId2" cstate="print"/>
          <a:srcRect/>
          <a:stretch>
            <a:fillRect/>
          </a:stretch>
        </p:blipFill>
        <p:spPr bwMode="auto">
          <a:xfrm>
            <a:off x="355269" y="1676401"/>
            <a:ext cx="3040393" cy="4081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Guard</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Whoa Nelly…we don’t have an agreement yet. </a:t>
            </a:r>
          </a:p>
          <a:p>
            <a:r>
              <a:rPr lang="en-US" dirty="0" smtClean="0"/>
              <a:t>Younger Northern politicians were less interested in preserving the union than in purging and purifying it. </a:t>
            </a:r>
          </a:p>
          <a:p>
            <a:r>
              <a:rPr lang="en-US" dirty="0" smtClean="0"/>
              <a:t>William H. Seward led them. </a:t>
            </a:r>
          </a:p>
          <a:p>
            <a:pPr lvl="1"/>
            <a:r>
              <a:rPr lang="en-US" dirty="0" smtClean="0"/>
              <a:t>Strong anti-slavery </a:t>
            </a:r>
          </a:p>
          <a:p>
            <a:pPr lvl="1"/>
            <a:r>
              <a:rPr lang="en-US" dirty="0" smtClean="0"/>
              <a:t>Against any concessions</a:t>
            </a:r>
          </a:p>
          <a:p>
            <a:pPr lvl="1"/>
            <a:r>
              <a:rPr lang="en-US" dirty="0" smtClean="0"/>
              <a:t>Argued that a “higher law” existed above that of the constitution…God’s law. (this would cost Seward the presidential nomination of 1860) </a:t>
            </a:r>
            <a:endParaRPr lang="en-US" dirty="0"/>
          </a:p>
        </p:txBody>
      </p:sp>
      <p:pic>
        <p:nvPicPr>
          <p:cNvPr id="24578" name="Picture 2"/>
          <p:cNvPicPr>
            <a:picLocks noGrp="1" noChangeAspect="1" noChangeArrowheads="1"/>
          </p:cNvPicPr>
          <p:nvPr>
            <p:ph sz="half" idx="1"/>
          </p:nvPr>
        </p:nvPicPr>
        <p:blipFill>
          <a:blip r:embed="rId2" cstate="print"/>
          <a:srcRect/>
          <a:stretch>
            <a:fillRect/>
          </a:stretch>
        </p:blipFill>
        <p:spPr bwMode="auto">
          <a:xfrm>
            <a:off x="704391" y="1828800"/>
            <a:ext cx="3451568"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1848 </a:t>
            </a:r>
            <a:endParaRPr lang="en-US" dirty="0"/>
          </a:p>
        </p:txBody>
      </p:sp>
      <p:sp>
        <p:nvSpPr>
          <p:cNvPr id="6" name="Content Placeholder 5"/>
          <p:cNvSpPr>
            <a:spLocks noGrp="1"/>
          </p:cNvSpPr>
          <p:nvPr>
            <p:ph sz="half" idx="2"/>
          </p:nvPr>
        </p:nvSpPr>
        <p:spPr>
          <a:xfrm>
            <a:off x="4648200" y="1600200"/>
            <a:ext cx="4267200" cy="4953000"/>
          </a:xfrm>
        </p:spPr>
        <p:txBody>
          <a:bodyPr>
            <a:normAutofit fontScale="92500"/>
          </a:bodyPr>
          <a:lstStyle/>
          <a:p>
            <a:r>
              <a:rPr lang="en-US" dirty="0" smtClean="0"/>
              <a:t>A year of unrest</a:t>
            </a:r>
          </a:p>
          <a:p>
            <a:r>
              <a:rPr lang="en-US" dirty="0" smtClean="0"/>
              <a:t>Newly acquired </a:t>
            </a:r>
            <a:r>
              <a:rPr lang="en-US" dirty="0" smtClean="0"/>
              <a:t>lands were the testing grounds for the free state and slave state “balance” </a:t>
            </a:r>
          </a:p>
          <a:p>
            <a:r>
              <a:rPr lang="en-US" dirty="0" smtClean="0"/>
              <a:t>Wilmot Proviso </a:t>
            </a:r>
            <a:r>
              <a:rPr lang="en-US" dirty="0" smtClean="0"/>
              <a:t>is proposed but fails.</a:t>
            </a:r>
            <a:endParaRPr lang="en-US" dirty="0" smtClean="0"/>
          </a:p>
          <a:p>
            <a:r>
              <a:rPr lang="en-US" dirty="0" smtClean="0"/>
              <a:t>Sectionalism rears it’s ugly head as the North, South, and the West take sides. </a:t>
            </a:r>
          </a:p>
        </p:txBody>
      </p:sp>
      <p:sp>
        <p:nvSpPr>
          <p:cNvPr id="2" name="Content Placeholder 1"/>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Taylor</a:t>
            </a:r>
            <a:endParaRPr lang="en-US" dirty="0"/>
          </a:p>
        </p:txBody>
      </p:sp>
      <p:sp>
        <p:nvSpPr>
          <p:cNvPr id="4" name="Content Placeholder 3"/>
          <p:cNvSpPr>
            <a:spLocks noGrp="1"/>
          </p:cNvSpPr>
          <p:nvPr>
            <p:ph sz="half" idx="2"/>
          </p:nvPr>
        </p:nvSpPr>
        <p:spPr>
          <a:xfrm>
            <a:off x="4648200" y="1600200"/>
            <a:ext cx="4267200" cy="5029200"/>
          </a:xfrm>
        </p:spPr>
        <p:txBody>
          <a:bodyPr>
            <a:normAutofit fontScale="77500" lnSpcReduction="20000"/>
          </a:bodyPr>
          <a:lstStyle/>
          <a:p>
            <a:r>
              <a:rPr lang="en-US" dirty="0" smtClean="0"/>
              <a:t>Had his own strong opinions. </a:t>
            </a:r>
          </a:p>
          <a:p>
            <a:r>
              <a:rPr lang="en-US" dirty="0" smtClean="0"/>
              <a:t>Heavily influenced by Seward and swore to veto any concessions or compromises </a:t>
            </a:r>
            <a:r>
              <a:rPr lang="en-US" dirty="0" smtClean="0"/>
              <a:t>by </a:t>
            </a:r>
            <a:r>
              <a:rPr lang="en-US" dirty="0" smtClean="0"/>
              <a:t>the South. </a:t>
            </a:r>
          </a:p>
          <a:p>
            <a:r>
              <a:rPr lang="en-US" dirty="0" smtClean="0"/>
              <a:t>Sickened by the threats of Texans to forcibly keep land destined for New Mexico, Taylor declared he would led an army into Texas himself and hang all the “damned traitors.” </a:t>
            </a:r>
          </a:p>
          <a:p>
            <a:r>
              <a:rPr lang="en-US" b="1" dirty="0" smtClean="0"/>
              <a:t>Side note: </a:t>
            </a:r>
            <a:r>
              <a:rPr lang="en-US" dirty="0" smtClean="0"/>
              <a:t>If Taylor had done so, Southerners would of fought along side Texas and the Civil War would of started in 1850. </a:t>
            </a:r>
            <a:endParaRPr lang="en-US" dirty="0"/>
          </a:p>
          <a:p>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Breaking the Congressional Deadlock</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President Taylor died suddenly and vice president, </a:t>
            </a:r>
            <a:r>
              <a:rPr lang="en-US" b="1" dirty="0" smtClean="0"/>
              <a:t>Milliard </a:t>
            </a:r>
            <a:r>
              <a:rPr lang="en-US" b="1" dirty="0" err="1" smtClean="0"/>
              <a:t>Filmore</a:t>
            </a:r>
            <a:r>
              <a:rPr lang="en-US" dirty="0" smtClean="0"/>
              <a:t> becomes president. </a:t>
            </a:r>
          </a:p>
          <a:p>
            <a:r>
              <a:rPr lang="en-US" dirty="0" err="1" smtClean="0"/>
              <a:t>Filmore</a:t>
            </a:r>
            <a:r>
              <a:rPr lang="en-US" dirty="0" smtClean="0"/>
              <a:t> is more than happy with the idea of concession and signs off on the compromises that had produced 7 months of stormy debate. </a:t>
            </a:r>
            <a:endParaRPr lang="en-US" dirty="0"/>
          </a:p>
        </p:txBody>
      </p:sp>
      <p:pic>
        <p:nvPicPr>
          <p:cNvPr id="26626" name="Picture 2"/>
          <p:cNvPicPr>
            <a:picLocks noGrp="1" noChangeAspect="1" noChangeArrowheads="1"/>
          </p:cNvPicPr>
          <p:nvPr>
            <p:ph sz="half" idx="1"/>
          </p:nvPr>
        </p:nvPicPr>
        <p:blipFill>
          <a:blip r:embed="rId2" cstate="print"/>
          <a:srcRect/>
          <a:stretch>
            <a:fillRect/>
          </a:stretch>
        </p:blipFill>
        <p:spPr bwMode="auto">
          <a:xfrm>
            <a:off x="779264" y="1600200"/>
            <a:ext cx="339447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America to Now Agree</a:t>
            </a:r>
            <a:endParaRPr lang="en-US" dirty="0"/>
          </a:p>
        </p:txBody>
      </p:sp>
      <p:sp>
        <p:nvSpPr>
          <p:cNvPr id="4" name="Content Placeholder 3"/>
          <p:cNvSpPr>
            <a:spLocks noGrp="1"/>
          </p:cNvSpPr>
          <p:nvPr>
            <p:ph sz="half" idx="2"/>
          </p:nvPr>
        </p:nvSpPr>
        <p:spPr>
          <a:xfrm>
            <a:off x="4648200" y="1600200"/>
            <a:ext cx="4267200" cy="5029200"/>
          </a:xfrm>
        </p:spPr>
        <p:txBody>
          <a:bodyPr>
            <a:normAutofit fontScale="77500" lnSpcReduction="20000"/>
          </a:bodyPr>
          <a:lstStyle/>
          <a:p>
            <a:r>
              <a:rPr lang="en-US" dirty="0" smtClean="0"/>
              <a:t>“Union Savers” like Clay, Webster, and Douglas all gave speeches encouraging northerners to accept the compromises. </a:t>
            </a:r>
          </a:p>
          <a:p>
            <a:r>
              <a:rPr lang="en-US" dirty="0" smtClean="0"/>
              <a:t>“Fire Eaters” in the South were still  violently opposed to any concessions. </a:t>
            </a:r>
          </a:p>
          <a:p>
            <a:pPr lvl="1"/>
            <a:r>
              <a:rPr lang="en-US" dirty="0" smtClean="0"/>
              <a:t>Compared the north to Hell</a:t>
            </a:r>
          </a:p>
          <a:p>
            <a:pPr lvl="1"/>
            <a:r>
              <a:rPr lang="en-US" dirty="0" smtClean="0"/>
              <a:t>Boycotted northern goods </a:t>
            </a:r>
          </a:p>
          <a:p>
            <a:pPr lvl="1"/>
            <a:r>
              <a:rPr lang="en-US" dirty="0" smtClean="0"/>
              <a:t>Even convened but the fervor died out</a:t>
            </a:r>
          </a:p>
          <a:p>
            <a:pPr lvl="1">
              <a:buNone/>
            </a:pPr>
            <a:r>
              <a:rPr lang="en-US" b="1" dirty="0" smtClean="0"/>
              <a:t>In the end, Southern “Unionists”</a:t>
            </a:r>
            <a:r>
              <a:rPr lang="en-US" dirty="0" smtClean="0"/>
              <a:t> prevailed and the compromises accepted and a second Era of Good Feelings dawned though it was to be temporary. </a:t>
            </a:r>
            <a:endParaRPr lang="en-US" b="1" dirty="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Compromise of 1850</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Power tipped in favor of the North as California was admitted as a free state. </a:t>
            </a:r>
          </a:p>
          <a:p>
            <a:r>
              <a:rPr lang="en-US" dirty="0" smtClean="0"/>
              <a:t>Utah and New Mexico would vote on the issue of slavery through </a:t>
            </a:r>
            <a:r>
              <a:rPr lang="en-US" b="1" dirty="0" smtClean="0"/>
              <a:t>popular sovereignty</a:t>
            </a:r>
            <a:endParaRPr lang="en-US" dirty="0" smtClean="0"/>
          </a:p>
          <a:p>
            <a:r>
              <a:rPr lang="en-US" dirty="0" smtClean="0"/>
              <a:t>Southern power desperately needed new slave territory or face a permanent unbalance of political power. </a:t>
            </a:r>
          </a:p>
          <a:p>
            <a:r>
              <a:rPr lang="en-US" dirty="0" smtClean="0"/>
              <a:t>The answer? Maybe the Caribbean</a:t>
            </a:r>
            <a:endParaRPr lang="en-US" dirty="0"/>
          </a:p>
        </p:txBody>
      </p:sp>
      <p:pic>
        <p:nvPicPr>
          <p:cNvPr id="28674" name="Picture 2"/>
          <p:cNvPicPr>
            <a:picLocks noGrp="1" noChangeAspect="1" noChangeArrowheads="1"/>
          </p:cNvPicPr>
          <p:nvPr>
            <p:ph sz="half" idx="1"/>
          </p:nvPr>
        </p:nvPicPr>
        <p:blipFill>
          <a:blip r:embed="rId2" cstate="print"/>
          <a:srcRect/>
          <a:stretch>
            <a:fillRect/>
          </a:stretch>
        </p:blipFill>
        <p:spPr bwMode="auto">
          <a:xfrm>
            <a:off x="457200" y="2547956"/>
            <a:ext cx="4038600" cy="26304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Southern Gains Under the Compromise of 1850</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Texas paid $10 million in exchange for the land destined to be New Mexico. </a:t>
            </a:r>
          </a:p>
          <a:p>
            <a:r>
              <a:rPr lang="en-US" dirty="0" smtClean="0"/>
              <a:t>Disgruntled Southerners argued that the money helped little as New Mexico was sure to vote to not allow slavery. </a:t>
            </a:r>
          </a:p>
          <a:p>
            <a:r>
              <a:rPr lang="en-US" dirty="0" smtClean="0"/>
              <a:t>District of Columbia was a half win because the slave TRADE was made illegal but individuals could own slaves. This is a step towards emancipation in the capital. </a:t>
            </a:r>
          </a:p>
          <a:p>
            <a:r>
              <a:rPr lang="en-US" dirty="0" smtClean="0"/>
              <a:t>Worst, the Fugitive Slave Law of 1850 or the “Bloodhound Bill” stirred up furious opposition in the North. </a:t>
            </a:r>
            <a:endParaRPr lang="en-US" dirty="0"/>
          </a:p>
        </p:txBody>
      </p:sp>
      <p:pic>
        <p:nvPicPr>
          <p:cNvPr id="29698" name="Picture 2"/>
          <p:cNvPicPr>
            <a:picLocks noGrp="1" noChangeAspect="1" noChangeArrowheads="1"/>
          </p:cNvPicPr>
          <p:nvPr>
            <p:ph sz="half" idx="1"/>
          </p:nvPr>
        </p:nvPicPr>
        <p:blipFill>
          <a:blip r:embed="rId2" cstate="print"/>
          <a:srcRect/>
          <a:stretch>
            <a:fillRect/>
          </a:stretch>
        </p:blipFill>
        <p:spPr bwMode="auto">
          <a:xfrm>
            <a:off x="355895" y="2438400"/>
            <a:ext cx="4139905" cy="27814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Abolitionists Grow in Numbers</a:t>
            </a:r>
            <a:endParaRPr lang="en-US" dirty="0"/>
          </a:p>
        </p:txBody>
      </p:sp>
      <p:sp>
        <p:nvSpPr>
          <p:cNvPr id="4" name="Content Placeholder 3"/>
          <p:cNvSpPr>
            <a:spLocks noGrp="1"/>
          </p:cNvSpPr>
          <p:nvPr>
            <p:ph sz="half" idx="2"/>
          </p:nvPr>
        </p:nvSpPr>
        <p:spPr>
          <a:xfrm>
            <a:off x="4648200" y="1600200"/>
            <a:ext cx="4343400" cy="5257800"/>
          </a:xfrm>
        </p:spPr>
        <p:txBody>
          <a:bodyPr>
            <a:normAutofit fontScale="70000" lnSpcReduction="20000"/>
          </a:bodyPr>
          <a:lstStyle/>
          <a:p>
            <a:r>
              <a:rPr lang="en-US" dirty="0" smtClean="0"/>
              <a:t>The fugitive slave law motivated many fence sitters to join abolitionist causes. </a:t>
            </a:r>
          </a:p>
          <a:p>
            <a:r>
              <a:rPr lang="en-US" dirty="0" smtClean="0"/>
              <a:t>Northerner mobs would rescue slaves from bounty hunters. </a:t>
            </a:r>
          </a:p>
          <a:p>
            <a:r>
              <a:rPr lang="en-US" dirty="0" smtClean="0"/>
              <a:t>Massachusetts made it a crime for any state official to enforce the fugitive slave law. </a:t>
            </a:r>
          </a:p>
          <a:p>
            <a:r>
              <a:rPr lang="en-US" dirty="0" smtClean="0"/>
              <a:t>Other states denied jails  to federal officials and hampered enforcement. </a:t>
            </a:r>
          </a:p>
          <a:p>
            <a:r>
              <a:rPr lang="en-US" dirty="0" smtClean="0"/>
              <a:t>The Fugitive Slave Act proved to the be the thorn that wouldn’t go away. </a:t>
            </a:r>
          </a:p>
          <a:p>
            <a:r>
              <a:rPr lang="en-US" dirty="0" smtClean="0"/>
              <a:t>Infuriated both the North who wouldn’t cooperate and the South who couldn’t make them cooperate and feared the growing ranks of abolitionists. </a:t>
            </a:r>
            <a:endParaRPr lang="en-US" dirty="0"/>
          </a:p>
        </p:txBody>
      </p:sp>
      <p:pic>
        <p:nvPicPr>
          <p:cNvPr id="31746" name="Picture 2"/>
          <p:cNvPicPr>
            <a:picLocks noGrp="1" noChangeAspect="1" noChangeArrowheads="1"/>
          </p:cNvPicPr>
          <p:nvPr>
            <p:ph sz="half" idx="1"/>
          </p:nvPr>
        </p:nvPicPr>
        <p:blipFill>
          <a:blip r:embed="rId2" cstate="print"/>
          <a:srcRect/>
          <a:stretch>
            <a:fillRect/>
          </a:stretch>
        </p:blipFill>
        <p:spPr bwMode="auto">
          <a:xfrm>
            <a:off x="457200" y="2295069"/>
            <a:ext cx="4038600" cy="313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Compromise stopped war and helped the North grow stronger</a:t>
            </a:r>
            <a:endParaRPr lang="en-US" dirty="0"/>
          </a:p>
        </p:txBody>
      </p:sp>
      <p:sp>
        <p:nvSpPr>
          <p:cNvPr id="4" name="Content Placeholder 3"/>
          <p:cNvSpPr>
            <a:spLocks noGrp="1"/>
          </p:cNvSpPr>
          <p:nvPr>
            <p:ph sz="half" idx="2"/>
          </p:nvPr>
        </p:nvSpPr>
        <p:spPr>
          <a:xfrm>
            <a:off x="4648200" y="1600200"/>
            <a:ext cx="4343400" cy="5257800"/>
          </a:xfrm>
        </p:spPr>
        <p:txBody>
          <a:bodyPr>
            <a:normAutofit fontScale="77500" lnSpcReduction="20000"/>
          </a:bodyPr>
          <a:lstStyle/>
          <a:p>
            <a:r>
              <a:rPr lang="en-US" dirty="0" smtClean="0"/>
              <a:t>With each passing decade the North forged ahead in population, and wealth through crops, factories, ships, and railroads. </a:t>
            </a:r>
          </a:p>
          <a:p>
            <a:r>
              <a:rPr lang="en-US" dirty="0" smtClean="0"/>
              <a:t>Additionally, time allowed the North to gain moral strength to fight for the Union. </a:t>
            </a:r>
          </a:p>
          <a:p>
            <a:r>
              <a:rPr lang="en-US" dirty="0" smtClean="0"/>
              <a:t>The moderates in the 1850’s who were willing to preserve the union in exchange for keeping slavery by 1860 were outnumbered by those in the North who would fight Southern Secessionists, end slavery, and preserve the union at all costs. </a:t>
            </a: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Manifest Destiny Works</a:t>
            </a:r>
            <a:endParaRPr lang="en-US" dirty="0"/>
          </a:p>
        </p:txBody>
      </p:sp>
      <p:sp>
        <p:nvSpPr>
          <p:cNvPr id="4" name="Content Placeholder 3"/>
          <p:cNvSpPr>
            <a:spLocks noGrp="1"/>
          </p:cNvSpPr>
          <p:nvPr>
            <p:ph sz="half" idx="2"/>
          </p:nvPr>
        </p:nvSpPr>
        <p:spPr>
          <a:xfrm>
            <a:off x="4495800" y="1600200"/>
            <a:ext cx="4191000" cy="4876800"/>
          </a:xfrm>
        </p:spPr>
        <p:txBody>
          <a:bodyPr>
            <a:normAutofit fontScale="62500" lnSpcReduction="20000"/>
          </a:bodyPr>
          <a:lstStyle/>
          <a:p>
            <a:r>
              <a:rPr lang="en-US" dirty="0" smtClean="0"/>
              <a:t>Proved by the War with Mexico and the discovery of gold in California. </a:t>
            </a:r>
          </a:p>
          <a:p>
            <a:r>
              <a:rPr lang="en-US" dirty="0" smtClean="0"/>
              <a:t>Expansionists turned their eyes southward to Central America where British encroachment into the area drove the US  and New Granada (later named Colombia) to sign a treaty with each other. </a:t>
            </a:r>
          </a:p>
          <a:p>
            <a:r>
              <a:rPr lang="en-US" dirty="0" smtClean="0"/>
              <a:t>Clayton-Bulwer Treaty</a:t>
            </a:r>
          </a:p>
          <a:p>
            <a:pPr lvl="1"/>
            <a:r>
              <a:rPr lang="en-US" dirty="0" smtClean="0"/>
              <a:t>Gave US right of transit across the isthmus and return the US promised to keep the route “perfectly neutral”  so free trade might not be interrupted. </a:t>
            </a:r>
          </a:p>
          <a:p>
            <a:pPr lvl="1"/>
            <a:r>
              <a:rPr lang="en-US" dirty="0" smtClean="0"/>
              <a:t>The first trans continental railroad was  built running 48 miles from coast to coast through the Panama jungle.</a:t>
            </a:r>
          </a:p>
          <a:p>
            <a:pPr lvl="1"/>
            <a:r>
              <a:rPr lang="en-US" dirty="0" smtClean="0"/>
              <a:t>Full blown confrontation with England avoided and both promised not to seek exclusive control over the zone (later overturned in 1901- Panama </a:t>
            </a:r>
            <a:r>
              <a:rPr lang="en-US" dirty="0" smtClean="0"/>
              <a:t>Canal</a:t>
            </a:r>
            <a:r>
              <a:rPr lang="en-US" dirty="0"/>
              <a:t>.</a:t>
            </a:r>
            <a:endParaRPr lang="en-US" dirty="0" smtClean="0"/>
          </a:p>
        </p:txBody>
      </p:sp>
      <p:pic>
        <p:nvPicPr>
          <p:cNvPr id="35842" name="Picture 2"/>
          <p:cNvPicPr>
            <a:picLocks noGrp="1" noChangeAspect="1" noChangeArrowheads="1"/>
          </p:cNvPicPr>
          <p:nvPr>
            <p:ph sz="half" idx="1"/>
          </p:nvPr>
        </p:nvPicPr>
        <p:blipFill>
          <a:blip r:embed="rId2" cstate="print"/>
          <a:srcRect/>
          <a:stretch>
            <a:fillRect/>
          </a:stretch>
        </p:blipFill>
        <p:spPr bwMode="auto">
          <a:xfrm>
            <a:off x="500062" y="1839119"/>
            <a:ext cx="3952875"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Southern Slavers Look Southward</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Since the lands acquired in the treaty of Guadalupe Hidalgo would be free states covetous eyes turned towards South America. </a:t>
            </a:r>
          </a:p>
          <a:p>
            <a:r>
              <a:rPr lang="en-US" dirty="0" smtClean="0"/>
              <a:t>William Walker even took control of Nicaragua for a short time and advertised it as a slave haven to Americans until a firing squad executed him. </a:t>
            </a: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 </a:t>
            </a:r>
            <a:endParaRPr lang="en-US" dirty="0"/>
          </a:p>
        </p:txBody>
      </p:sp>
      <p:sp>
        <p:nvSpPr>
          <p:cNvPr id="4" name="Content Placeholder 3"/>
          <p:cNvSpPr>
            <a:spLocks noGrp="1"/>
          </p:cNvSpPr>
          <p:nvPr>
            <p:ph sz="half" idx="2"/>
          </p:nvPr>
        </p:nvSpPr>
        <p:spPr>
          <a:xfrm>
            <a:off x="4648200" y="1219200"/>
            <a:ext cx="4267200" cy="5410200"/>
          </a:xfrm>
        </p:spPr>
        <p:txBody>
          <a:bodyPr>
            <a:normAutofit fontScale="62500" lnSpcReduction="20000"/>
          </a:bodyPr>
          <a:lstStyle/>
          <a:p>
            <a:r>
              <a:rPr lang="en-US" dirty="0" smtClean="0"/>
              <a:t>Sugar rich </a:t>
            </a:r>
          </a:p>
          <a:p>
            <a:r>
              <a:rPr lang="en-US" dirty="0" smtClean="0"/>
              <a:t>Already home to slavery </a:t>
            </a:r>
          </a:p>
          <a:p>
            <a:r>
              <a:rPr lang="en-US" dirty="0" smtClean="0"/>
              <a:t>Thought that if added to the US then several slave states would be added and the balance of political power would be restored. </a:t>
            </a:r>
          </a:p>
          <a:p>
            <a:r>
              <a:rPr lang="en-US" dirty="0" smtClean="0"/>
              <a:t>Spain turned down President Polk’s offer of $100 million and said they would rather see Cuba sunk in the see than in the hands of the Yankees. </a:t>
            </a:r>
          </a:p>
          <a:p>
            <a:r>
              <a:rPr lang="en-US" dirty="0" smtClean="0"/>
              <a:t>Several Southern adventurers took matters in their own hands, went to Cuba to take it over. They were rebuffed, shot or strangled. </a:t>
            </a:r>
          </a:p>
          <a:p>
            <a:r>
              <a:rPr lang="en-US" dirty="0" smtClean="0"/>
              <a:t>Spain seized an American steamer the </a:t>
            </a:r>
            <a:r>
              <a:rPr lang="en-US" b="1" dirty="0" smtClean="0"/>
              <a:t>Black Warrior</a:t>
            </a:r>
            <a:r>
              <a:rPr lang="en-US" dirty="0" smtClean="0"/>
              <a:t>. President Pierce was encouraged to call for war and win it and Cuba (similar scenario to Mexico) </a:t>
            </a:r>
            <a:endParaRPr lang="en-US" dirty="0"/>
          </a:p>
        </p:txBody>
      </p:sp>
      <p:pic>
        <p:nvPicPr>
          <p:cNvPr id="37890" name="Picture 2"/>
          <p:cNvPicPr>
            <a:picLocks noGrp="1" noChangeAspect="1" noChangeArrowheads="1"/>
          </p:cNvPicPr>
          <p:nvPr>
            <p:ph sz="half" idx="1"/>
          </p:nvPr>
        </p:nvPicPr>
        <p:blipFill>
          <a:blip r:embed="rId2" cstate="print"/>
          <a:srcRect/>
          <a:stretch>
            <a:fillRect/>
          </a:stretch>
        </p:blipFill>
        <p:spPr bwMode="auto">
          <a:xfrm>
            <a:off x="457200" y="1621346"/>
            <a:ext cx="4038600" cy="4483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1848</a:t>
            </a:r>
            <a:endParaRPr lang="en-US" dirty="0"/>
          </a:p>
        </p:txBody>
      </p:sp>
      <p:sp>
        <p:nvSpPr>
          <p:cNvPr id="4" name="Content Placeholder 3"/>
          <p:cNvSpPr>
            <a:spLocks noGrp="1"/>
          </p:cNvSpPr>
          <p:nvPr>
            <p:ph sz="half" idx="2"/>
          </p:nvPr>
        </p:nvSpPr>
        <p:spPr/>
        <p:txBody>
          <a:bodyPr>
            <a:normAutofit/>
          </a:bodyPr>
          <a:lstStyle/>
          <a:p>
            <a:r>
              <a:rPr lang="en-US" dirty="0" smtClean="0"/>
              <a:t>General Lewis Cass </a:t>
            </a:r>
          </a:p>
          <a:p>
            <a:r>
              <a:rPr lang="en-US" dirty="0" smtClean="0"/>
              <a:t>Democrat </a:t>
            </a:r>
            <a:endParaRPr lang="en-US" dirty="0" smtClean="0"/>
          </a:p>
          <a:p>
            <a:r>
              <a:rPr lang="en-US" dirty="0" smtClean="0"/>
              <a:t>Platform took no controversial sides</a:t>
            </a:r>
          </a:p>
          <a:p>
            <a:r>
              <a:rPr lang="en-US" dirty="0" smtClean="0"/>
              <a:t>Cass </a:t>
            </a:r>
            <a:r>
              <a:rPr lang="en-US" dirty="0" smtClean="0"/>
              <a:t>was the father of the idea of </a:t>
            </a:r>
            <a:r>
              <a:rPr lang="en-US" b="1" dirty="0" smtClean="0"/>
              <a:t>“popular sovereignty</a:t>
            </a:r>
            <a:r>
              <a:rPr lang="en-US" b="1" dirty="0" smtClean="0"/>
              <a:t>”</a:t>
            </a:r>
            <a:endParaRPr lang="en-US" dirty="0" smtClean="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Ostend Manifesto </a:t>
            </a:r>
            <a:endParaRPr lang="en-US" dirty="0"/>
          </a:p>
        </p:txBody>
      </p:sp>
      <p:sp>
        <p:nvSpPr>
          <p:cNvPr id="4" name="Content Placeholder 3"/>
          <p:cNvSpPr>
            <a:spLocks noGrp="1"/>
          </p:cNvSpPr>
          <p:nvPr>
            <p:ph sz="half" idx="2"/>
          </p:nvPr>
        </p:nvSpPr>
        <p:spPr>
          <a:xfrm>
            <a:off x="4648200" y="1143001"/>
            <a:ext cx="4038600" cy="4876800"/>
          </a:xfrm>
        </p:spPr>
        <p:txBody>
          <a:bodyPr>
            <a:noAutofit/>
          </a:bodyPr>
          <a:lstStyle/>
          <a:p>
            <a:r>
              <a:rPr lang="en-US" sz="1800" dirty="0" smtClean="0"/>
              <a:t>The secret quest to buy Cuba</a:t>
            </a:r>
          </a:p>
          <a:p>
            <a:r>
              <a:rPr lang="en-US" sz="1800" dirty="0" smtClean="0"/>
              <a:t>Three American envoys in Spain, England, and France meet together to plan how to acquire Cuba. </a:t>
            </a:r>
          </a:p>
          <a:p>
            <a:r>
              <a:rPr lang="en-US" sz="1800" dirty="0" smtClean="0"/>
              <a:t>They recommend that Pierce offer 120 million to </a:t>
            </a:r>
            <a:r>
              <a:rPr lang="en-US" sz="1800" dirty="0" smtClean="0"/>
              <a:t>Spain.</a:t>
            </a:r>
          </a:p>
          <a:p>
            <a:r>
              <a:rPr lang="en-US" sz="1800" dirty="0" smtClean="0"/>
              <a:t>Word </a:t>
            </a:r>
            <a:r>
              <a:rPr lang="en-US" sz="1800" dirty="0" smtClean="0"/>
              <a:t>leaked out to furious northern  free </a:t>
            </a:r>
            <a:r>
              <a:rPr lang="en-US" sz="1800" dirty="0" err="1" smtClean="0"/>
              <a:t>soilers</a:t>
            </a:r>
            <a:r>
              <a:rPr lang="en-US" sz="1800" dirty="0" smtClean="0"/>
              <a:t>, already furious about Fugitive Slave </a:t>
            </a:r>
            <a:r>
              <a:rPr lang="en-US" sz="1800" dirty="0" smtClean="0"/>
              <a:t>Act.</a:t>
            </a:r>
          </a:p>
          <a:p>
            <a:r>
              <a:rPr lang="en-US" sz="1800" dirty="0" smtClean="0"/>
              <a:t>Pierce </a:t>
            </a:r>
            <a:r>
              <a:rPr lang="en-US" sz="1800" dirty="0" smtClean="0"/>
              <a:t>backed out of the plan to save political face. </a:t>
            </a:r>
          </a:p>
          <a:p>
            <a:r>
              <a:rPr lang="en-US" sz="1800" b="1" dirty="0" smtClean="0"/>
              <a:t>Significance</a:t>
            </a:r>
            <a:r>
              <a:rPr lang="en-US" sz="1800" dirty="0" smtClean="0"/>
              <a:t>: slavery issue checked territorial expansion in 1850s</a:t>
            </a:r>
            <a:endParaRPr lang="en-US" sz="1800" dirty="0"/>
          </a:p>
        </p:txBody>
      </p:sp>
      <p:pic>
        <p:nvPicPr>
          <p:cNvPr id="38914" name="Picture 2"/>
          <p:cNvPicPr>
            <a:picLocks noGrp="1" noChangeAspect="1" noChangeArrowheads="1"/>
          </p:cNvPicPr>
          <p:nvPr>
            <p:ph sz="half" idx="1"/>
          </p:nvPr>
        </p:nvPicPr>
        <p:blipFill>
          <a:blip r:embed="rId2" cstate="print"/>
          <a:srcRect/>
          <a:stretch>
            <a:fillRect/>
          </a:stretch>
        </p:blipFill>
        <p:spPr bwMode="auto">
          <a:xfrm>
            <a:off x="457200" y="1676400"/>
            <a:ext cx="4038600" cy="3372299"/>
          </a:xfrm>
          <a:prstGeom prst="rect">
            <a:avLst/>
          </a:prstGeom>
          <a:noFill/>
          <a:ln w="9525">
            <a:noFill/>
            <a:miter lim="800000"/>
            <a:headEnd/>
            <a:tailEnd/>
          </a:ln>
        </p:spPr>
      </p:pic>
      <p:sp>
        <p:nvSpPr>
          <p:cNvPr id="6" name="TextBox 5"/>
          <p:cNvSpPr txBox="1"/>
          <p:nvPr/>
        </p:nvSpPr>
        <p:spPr>
          <a:xfrm>
            <a:off x="533400" y="5105400"/>
            <a:ext cx="3886200" cy="1200329"/>
          </a:xfrm>
          <a:prstGeom prst="rect">
            <a:avLst/>
          </a:prstGeom>
          <a:noFill/>
        </p:spPr>
        <p:txBody>
          <a:bodyPr wrap="square" rtlCol="0">
            <a:spAutoFit/>
          </a:bodyPr>
          <a:lstStyle/>
          <a:p>
            <a:r>
              <a:rPr lang="en-US" dirty="0" smtClean="0"/>
              <a:t>Four ruffians robbing a respectable man. Ruffians representing the Ostend Manifesto and the man representing decency.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Allure of Asia: China  </a:t>
            </a:r>
            <a:endParaRPr lang="en-US" dirty="0"/>
          </a:p>
        </p:txBody>
      </p:sp>
      <p:sp>
        <p:nvSpPr>
          <p:cNvPr id="4" name="Content Placeholder 3"/>
          <p:cNvSpPr>
            <a:spLocks noGrp="1"/>
          </p:cNvSpPr>
          <p:nvPr>
            <p:ph sz="half" idx="2"/>
          </p:nvPr>
        </p:nvSpPr>
        <p:spPr>
          <a:xfrm>
            <a:off x="4191000" y="1600200"/>
            <a:ext cx="4572000" cy="4953000"/>
          </a:xfrm>
        </p:spPr>
        <p:txBody>
          <a:bodyPr>
            <a:normAutofit fontScale="77500" lnSpcReduction="20000"/>
          </a:bodyPr>
          <a:lstStyle/>
          <a:p>
            <a:r>
              <a:rPr lang="en-US" dirty="0" smtClean="0"/>
              <a:t>Goaded by the already present British in China, the US sought equal trade footing with the Asian country. </a:t>
            </a:r>
          </a:p>
          <a:p>
            <a:r>
              <a:rPr lang="en-US" dirty="0" smtClean="0"/>
              <a:t>Caleb Cushing sent to China to sign a treaty. </a:t>
            </a:r>
          </a:p>
          <a:p>
            <a:r>
              <a:rPr lang="en-US" dirty="0" smtClean="0"/>
              <a:t>Treaty of </a:t>
            </a:r>
            <a:r>
              <a:rPr lang="en-US" dirty="0" err="1" smtClean="0"/>
              <a:t>Wanghia</a:t>
            </a:r>
            <a:r>
              <a:rPr lang="en-US" dirty="0" smtClean="0"/>
              <a:t>, 1</a:t>
            </a:r>
            <a:r>
              <a:rPr lang="en-US" baseline="30000" dirty="0" smtClean="0"/>
              <a:t>st</a:t>
            </a:r>
            <a:r>
              <a:rPr lang="en-US" dirty="0" smtClean="0"/>
              <a:t> diplomatic treaty between the US and China. </a:t>
            </a:r>
          </a:p>
          <a:p>
            <a:pPr lvl="1"/>
            <a:r>
              <a:rPr lang="en-US" dirty="0" smtClean="0"/>
              <a:t>Secured trading rights  and privileges</a:t>
            </a:r>
          </a:p>
          <a:p>
            <a:pPr lvl="1"/>
            <a:r>
              <a:rPr lang="en-US" dirty="0" smtClean="0"/>
              <a:t>Secured “most favored nation” status for the US </a:t>
            </a:r>
          </a:p>
          <a:p>
            <a:pPr lvl="1">
              <a:buNone/>
            </a:pPr>
            <a:r>
              <a:rPr lang="en-US" dirty="0" smtClean="0"/>
              <a:t>Trade </a:t>
            </a:r>
            <a:r>
              <a:rPr lang="en-US" dirty="0" smtClean="0"/>
              <a:t>flourished with China and thousands of Christian missionaries poured into China to convert the “heathen” </a:t>
            </a:r>
            <a:endParaRPr lang="en-US" dirty="0"/>
          </a:p>
        </p:txBody>
      </p:sp>
      <p:pic>
        <p:nvPicPr>
          <p:cNvPr id="39938" name="Picture 2"/>
          <p:cNvPicPr>
            <a:picLocks noGrp="1" noChangeAspect="1" noChangeArrowheads="1"/>
          </p:cNvPicPr>
          <p:nvPr>
            <p:ph sz="half" idx="1"/>
          </p:nvPr>
        </p:nvPicPr>
        <p:blipFill>
          <a:blip r:embed="rId2" cstate="print"/>
          <a:srcRect/>
          <a:stretch>
            <a:fillRect/>
          </a:stretch>
        </p:blipFill>
        <p:spPr bwMode="auto">
          <a:xfrm>
            <a:off x="457200" y="1905000"/>
            <a:ext cx="3320213" cy="4072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Isolationist since the time of </a:t>
            </a:r>
            <a:r>
              <a:rPr lang="en-US" dirty="0" smtClean="0"/>
              <a:t>1500’s </a:t>
            </a:r>
            <a:r>
              <a:rPr lang="en-US" dirty="0" smtClean="0"/>
              <a:t>due to disagreeable experiences with Europe. </a:t>
            </a:r>
          </a:p>
          <a:p>
            <a:r>
              <a:rPr lang="en-US" dirty="0" smtClean="0"/>
              <a:t>So protective that foreign, shipwrecked sailors were not allowed to leave and Japanese sailors shipwrecked in foreign countries not allowed to return. </a:t>
            </a:r>
          </a:p>
          <a:p>
            <a:r>
              <a:rPr lang="en-US" dirty="0" smtClean="0"/>
              <a:t>Not until 1853 was Japan ready to emerge from it’s cocoon. </a:t>
            </a: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Commodore Matthew Perry </a:t>
            </a:r>
            <a:endParaRPr lang="en-US" dirty="0"/>
          </a:p>
        </p:txBody>
      </p:sp>
      <p:sp>
        <p:nvSpPr>
          <p:cNvPr id="4" name="Content Placeholder 3"/>
          <p:cNvSpPr>
            <a:spLocks noGrp="1"/>
          </p:cNvSpPr>
          <p:nvPr>
            <p:ph sz="half" idx="2"/>
          </p:nvPr>
        </p:nvSpPr>
        <p:spPr>
          <a:xfrm>
            <a:off x="4114800" y="1295400"/>
            <a:ext cx="4800600" cy="5562600"/>
          </a:xfrm>
        </p:spPr>
        <p:txBody>
          <a:bodyPr>
            <a:normAutofit fontScale="70000" lnSpcReduction="20000"/>
          </a:bodyPr>
          <a:lstStyle/>
          <a:p>
            <a:r>
              <a:rPr lang="en-US" dirty="0" smtClean="0"/>
              <a:t>Dispatched to Japan in a FLEET of warships by Pres. Millard Fillmore. </a:t>
            </a:r>
          </a:p>
          <a:p>
            <a:r>
              <a:rPr lang="en-US" dirty="0" smtClean="0"/>
              <a:t>Perry studied up on Japan and brought gifts thought to impress the Japanese.</a:t>
            </a:r>
          </a:p>
          <a:p>
            <a:r>
              <a:rPr lang="en-US" dirty="0" smtClean="0"/>
              <a:t>US fleet entered EDO BAY  inciting near panic among the Japanese and tense negotiations. </a:t>
            </a:r>
          </a:p>
          <a:p>
            <a:r>
              <a:rPr lang="en-US" dirty="0" smtClean="0"/>
              <a:t>Eventually Perry steps ashore with letters requesting free trade and friendly relations. He then leaves but promises to return within a year. </a:t>
            </a:r>
          </a:p>
          <a:p>
            <a:r>
              <a:rPr lang="en-US" dirty="0" smtClean="0"/>
              <a:t>Feb, 1854 Perry returns with even larger fleet, bearing gifts including a miniature steam locomotive and 350 feet of track. </a:t>
            </a:r>
          </a:p>
          <a:p>
            <a:r>
              <a:rPr lang="en-US" dirty="0" smtClean="0"/>
              <a:t>Perry’s </a:t>
            </a:r>
            <a:r>
              <a:rPr lang="en-US" dirty="0" smtClean="0"/>
              <a:t>grace and bravado paid off: The Treaty of Kanagawa was signed </a:t>
            </a:r>
          </a:p>
        </p:txBody>
      </p:sp>
      <p:pic>
        <p:nvPicPr>
          <p:cNvPr id="41986" name="Picture 2"/>
          <p:cNvPicPr>
            <a:picLocks noGrp="1" noChangeAspect="1" noChangeArrowheads="1"/>
          </p:cNvPicPr>
          <p:nvPr>
            <p:ph sz="half" idx="1"/>
          </p:nvPr>
        </p:nvPicPr>
        <p:blipFill>
          <a:blip r:embed="rId2" cstate="print"/>
          <a:srcRect/>
          <a:stretch>
            <a:fillRect/>
          </a:stretch>
        </p:blipFill>
        <p:spPr bwMode="auto">
          <a:xfrm>
            <a:off x="304800" y="1905000"/>
            <a:ext cx="3611324" cy="39965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Treaty of Kanagawa</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Provided for the proper treatment of shipwrecked sailors </a:t>
            </a:r>
          </a:p>
          <a:p>
            <a:r>
              <a:rPr lang="en-US" dirty="0" smtClean="0"/>
              <a:t>Establishment of consular relations </a:t>
            </a:r>
          </a:p>
          <a:p>
            <a:r>
              <a:rPr lang="en-US" dirty="0" smtClean="0"/>
              <a:t>Cracked Japan’s isolationism after 2 centuries. </a:t>
            </a:r>
          </a:p>
          <a:p>
            <a:r>
              <a:rPr lang="en-US" dirty="0" smtClean="0"/>
              <a:t>Ironically, plunged Japan into modern times and eventual clash with the US at Pearl Harbor and WWII. </a:t>
            </a:r>
            <a:endParaRPr lang="en-US" dirty="0"/>
          </a:p>
        </p:txBody>
      </p:sp>
      <p:sp>
        <p:nvSpPr>
          <p:cNvPr id="3" name="Content Placeholder 2"/>
          <p:cNvSpPr>
            <a:spLocks noGrp="1"/>
          </p:cNvSpPr>
          <p:nvPr>
            <p:ph sz="half" idx="1"/>
          </p:nvPr>
        </p:nvSpPr>
        <p:spPr/>
        <p:txBody>
          <a:bodyPr/>
          <a:lstStyle/>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Transcontinental Railroad</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Answer to providing access to new territories. </a:t>
            </a:r>
          </a:p>
          <a:p>
            <a:r>
              <a:rPr lang="en-US" dirty="0" smtClean="0"/>
              <a:t>Considered for a long time but where would it start? North or South. </a:t>
            </a:r>
          </a:p>
          <a:p>
            <a:r>
              <a:rPr lang="en-US" dirty="0" smtClean="0"/>
              <a:t>Sectional jealousies prevented previous transcontinental railroad building. </a:t>
            </a:r>
          </a:p>
          <a:p>
            <a:r>
              <a:rPr lang="en-US" dirty="0" smtClean="0"/>
              <a:t>The best route was found but it included land found below the US border and in Mexico. </a:t>
            </a:r>
          </a:p>
          <a:p>
            <a:r>
              <a:rPr lang="en-US" dirty="0" smtClean="0"/>
              <a:t>The US offers Mexico millions for the land. </a:t>
            </a: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Gadsden Purchase </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James Gadsden was sent to make the offer to Santa </a:t>
            </a:r>
            <a:r>
              <a:rPr lang="en-US" dirty="0" smtClean="0"/>
              <a:t>Anan </a:t>
            </a:r>
            <a:r>
              <a:rPr lang="en-US" dirty="0" smtClean="0"/>
              <a:t>who was in power again for the sixth and last time and needed money as usual. </a:t>
            </a:r>
          </a:p>
          <a:p>
            <a:r>
              <a:rPr lang="en-US" dirty="0" smtClean="0"/>
              <a:t>$10 million dollars later and the treaty was signed. </a:t>
            </a:r>
          </a:p>
          <a:p>
            <a:r>
              <a:rPr lang="en-US" dirty="0" smtClean="0"/>
              <a:t>Northerners furious as it would give the South first dibs at the transcontinental railway. </a:t>
            </a:r>
          </a:p>
          <a:p>
            <a:r>
              <a:rPr lang="en-US" dirty="0" smtClean="0"/>
              <a:t>Common sense showed that it was southern terrain that was less mountainous,  and unlike the northern US organized into territories with federal troops ready to protect the rail line against hostile Indians. </a:t>
            </a:r>
            <a:endParaRPr lang="en-US" dirty="0"/>
          </a:p>
        </p:txBody>
      </p:sp>
      <p:pic>
        <p:nvPicPr>
          <p:cNvPr id="46082" name="Picture 2"/>
          <p:cNvPicPr>
            <a:picLocks noGrp="1" noChangeAspect="1" noChangeArrowheads="1"/>
          </p:cNvPicPr>
          <p:nvPr>
            <p:ph sz="half" idx="1"/>
          </p:nvPr>
        </p:nvPicPr>
        <p:blipFill>
          <a:blip r:embed="rId2" cstate="print"/>
          <a:srcRect/>
          <a:stretch>
            <a:fillRect/>
          </a:stretch>
        </p:blipFill>
        <p:spPr bwMode="auto">
          <a:xfrm>
            <a:off x="457200" y="2521111"/>
            <a:ext cx="4038600" cy="268414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Northern Response </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If unorganized territory was all that was keeping them from having the transcontinental rail line then Nebraska must be organized and quickly. </a:t>
            </a:r>
          </a:p>
          <a:p>
            <a:r>
              <a:rPr lang="en-US" dirty="0" smtClean="0"/>
              <a:t>Additionally, hungry settlers waited outside Nebraska ready and willing to move to supply the population. </a:t>
            </a:r>
          </a:p>
          <a:p>
            <a:r>
              <a:rPr lang="en-US" dirty="0" smtClean="0"/>
              <a:t>Problem: Southern politicians stood in the way of the creation of any more free soil states and especially one that would help the North build their own railway line. </a:t>
            </a: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Stephen A Douglas Comes to The Northern Cause</a:t>
            </a:r>
            <a:endParaRPr lang="en-US" dirty="0"/>
          </a:p>
        </p:txBody>
      </p:sp>
      <p:sp>
        <p:nvSpPr>
          <p:cNvPr id="4" name="Content Placeholder 3"/>
          <p:cNvSpPr>
            <a:spLocks noGrp="1"/>
          </p:cNvSpPr>
          <p:nvPr>
            <p:ph sz="half" idx="2"/>
          </p:nvPr>
        </p:nvSpPr>
        <p:spPr>
          <a:xfrm>
            <a:off x="4191000" y="1600200"/>
            <a:ext cx="4724400" cy="5257800"/>
          </a:xfrm>
        </p:spPr>
        <p:txBody>
          <a:bodyPr>
            <a:normAutofit fontScale="85000" lnSpcReduction="10000"/>
          </a:bodyPr>
          <a:lstStyle/>
          <a:p>
            <a:r>
              <a:rPr lang="en-US" dirty="0" smtClean="0"/>
              <a:t>Wanting to offset the Southern victory with the Gadsden Purchase AND </a:t>
            </a:r>
            <a:r>
              <a:rPr lang="en-US" b="1" dirty="0" smtClean="0"/>
              <a:t>make sure his own financial interests were protected,</a:t>
            </a:r>
            <a:r>
              <a:rPr lang="en-US" dirty="0" smtClean="0"/>
              <a:t> Douglas proposes the </a:t>
            </a:r>
            <a:r>
              <a:rPr lang="en-US" b="1" dirty="0" smtClean="0"/>
              <a:t>Kansas-Nebraska Scheme</a:t>
            </a:r>
          </a:p>
          <a:p>
            <a:pPr lvl="1"/>
            <a:r>
              <a:rPr lang="en-US" dirty="0" smtClean="0"/>
              <a:t>The Nebraska Territory would be divided into two territories, Kansas and Nebraska.</a:t>
            </a:r>
          </a:p>
          <a:p>
            <a:pPr lvl="1"/>
            <a:r>
              <a:rPr lang="en-US" dirty="0" smtClean="0"/>
              <a:t>Each would decided the question of slavery by </a:t>
            </a:r>
            <a:r>
              <a:rPr lang="en-US" i="1" dirty="0" smtClean="0"/>
              <a:t>popular sovereignty </a:t>
            </a:r>
            <a:endParaRPr lang="en-US" dirty="0" smtClean="0"/>
          </a:p>
          <a:p>
            <a:pPr lvl="1"/>
            <a:r>
              <a:rPr lang="en-US" dirty="0" smtClean="0"/>
              <a:t>Kansas which was more southern would presumably go slave state while Nebraska further north would presumably go for free state.   </a:t>
            </a:r>
            <a:endParaRPr lang="en-US" dirty="0"/>
          </a:p>
        </p:txBody>
      </p:sp>
      <p:pic>
        <p:nvPicPr>
          <p:cNvPr id="48130" name="Picture 2"/>
          <p:cNvPicPr>
            <a:picLocks noGrp="1" noChangeAspect="1" noChangeArrowheads="1"/>
          </p:cNvPicPr>
          <p:nvPr>
            <p:ph sz="half" idx="1"/>
          </p:nvPr>
        </p:nvPicPr>
        <p:blipFill>
          <a:blip r:embed="rId2" cstate="print"/>
          <a:srcRect/>
          <a:stretch>
            <a:fillRect/>
          </a:stretch>
        </p:blipFill>
        <p:spPr bwMode="auto">
          <a:xfrm>
            <a:off x="838200" y="1563260"/>
            <a:ext cx="2903124" cy="407554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 </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The scheme goes against the already on the books, </a:t>
            </a:r>
            <a:r>
              <a:rPr lang="en-US" b="1" dirty="0" smtClean="0"/>
              <a:t>Missouri Compromise</a:t>
            </a:r>
            <a:r>
              <a:rPr lang="en-US" dirty="0"/>
              <a:t> </a:t>
            </a:r>
            <a:r>
              <a:rPr lang="en-US" dirty="0" smtClean="0"/>
              <a:t>of 1820 which forbid slavery north of the 36 30 parallels. </a:t>
            </a:r>
          </a:p>
          <a:p>
            <a:r>
              <a:rPr lang="en-US" dirty="0" smtClean="0"/>
              <a:t>Douglas proposed to openly repeal the measure. </a:t>
            </a:r>
          </a:p>
          <a:p>
            <a:r>
              <a:rPr lang="en-US" dirty="0" smtClean="0"/>
              <a:t>Southerners rose to the bait—the possibility of one more slave state. </a:t>
            </a:r>
          </a:p>
          <a:p>
            <a:r>
              <a:rPr lang="en-US" dirty="0" smtClean="0"/>
              <a:t>President Pierce endorsed the Kansas-Nebraska Act but the Missouri Compromise was not going to be pushed aside easily. </a:t>
            </a:r>
          </a:p>
          <a:p>
            <a:endParaRPr lang="en-US" dirty="0" smtClean="0"/>
          </a:p>
        </p:txBody>
      </p:sp>
      <p:sp>
        <p:nvSpPr>
          <p:cNvPr id="3" name="Content Placeholder 2"/>
          <p:cNvSpPr>
            <a:spLocks noGrp="1"/>
          </p:cNvSpPr>
          <p:nvPr>
            <p:ph sz="half"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Sovereignty </a:t>
            </a:r>
            <a:endParaRPr lang="en-US" dirty="0"/>
          </a:p>
        </p:txBody>
      </p:sp>
      <p:sp>
        <p:nvSpPr>
          <p:cNvPr id="4" name="Content Placeholder 3"/>
          <p:cNvSpPr>
            <a:spLocks noGrp="1"/>
          </p:cNvSpPr>
          <p:nvPr>
            <p:ph sz="half" idx="2"/>
          </p:nvPr>
        </p:nvSpPr>
        <p:spPr>
          <a:xfrm>
            <a:off x="4648200" y="1600200"/>
            <a:ext cx="4191000" cy="5029200"/>
          </a:xfrm>
        </p:spPr>
        <p:txBody>
          <a:bodyPr>
            <a:normAutofit fontScale="77500" lnSpcReduction="20000"/>
          </a:bodyPr>
          <a:lstStyle/>
          <a:p>
            <a:r>
              <a:rPr lang="en-US" dirty="0" smtClean="0"/>
              <a:t>Popular sovereignty was popular with the public because it was similar to the democratic tradition of </a:t>
            </a:r>
            <a:r>
              <a:rPr lang="en-US" i="1" dirty="0" smtClean="0"/>
              <a:t>self determination. </a:t>
            </a:r>
          </a:p>
          <a:p>
            <a:r>
              <a:rPr lang="en-US" dirty="0" smtClean="0"/>
              <a:t>Popular with politicians because it proposed a compromise between the free  </a:t>
            </a:r>
            <a:r>
              <a:rPr lang="en-US" dirty="0" err="1" smtClean="0"/>
              <a:t>Soilers</a:t>
            </a:r>
            <a:r>
              <a:rPr lang="en-US" dirty="0" smtClean="0"/>
              <a:t> and those who were pro-slavery by letting the territory chose by votes. </a:t>
            </a:r>
          </a:p>
          <a:p>
            <a:r>
              <a:rPr lang="en-US" dirty="0" smtClean="0"/>
              <a:t>Additionally, the issue would then become a local issue rather than a decisive national one. </a:t>
            </a:r>
          </a:p>
          <a:p>
            <a:r>
              <a:rPr lang="en-US" dirty="0" smtClean="0"/>
              <a:t>P.S. had one fatal defect: it might spread slavery. </a:t>
            </a:r>
          </a:p>
          <a:p>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457200" y="1847621"/>
            <a:ext cx="4038600" cy="4031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Soil Strikes Back</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Regarded the Compromise as sacred and fought to keep it in place. </a:t>
            </a:r>
          </a:p>
          <a:p>
            <a:r>
              <a:rPr lang="en-US" dirty="0" smtClean="0"/>
              <a:t>However, Douglas was the ablest debater of his generation and the Kansas-Nebraska Act was bullied though Congress. </a:t>
            </a:r>
          </a:p>
          <a:p>
            <a:r>
              <a:rPr lang="en-US" dirty="0" smtClean="0"/>
              <a:t>Some senators even carried knifes and concealed revolver’s to the Capitol!</a:t>
            </a:r>
          </a:p>
          <a:p>
            <a:r>
              <a:rPr lang="en-US" dirty="0" smtClean="0"/>
              <a:t>Douglas ‘ motives have been questioned. He cared less about slavery one way or the other. His financial interests have been mentioned. Some believe that he just behaved recklessly. </a:t>
            </a: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Strong, particularly in the North where people did care one way or the other about slavery. </a:t>
            </a:r>
          </a:p>
          <a:p>
            <a:r>
              <a:rPr lang="en-US" dirty="0" smtClean="0"/>
              <a:t>Douglas viewed as a Judas or traitor. He even claimed that he could travel safely at night because so many effigies of him were burning. </a:t>
            </a: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Kansas-Nebraska Act Passes</a:t>
            </a:r>
            <a:endParaRPr lang="en-US" dirty="0"/>
          </a:p>
        </p:txBody>
      </p:sp>
      <p:sp>
        <p:nvSpPr>
          <p:cNvPr id="4" name="Content Placeholder 3"/>
          <p:cNvSpPr>
            <a:spLocks noGrp="1"/>
          </p:cNvSpPr>
          <p:nvPr>
            <p:ph sz="half" idx="2"/>
          </p:nvPr>
        </p:nvSpPr>
        <p:spPr/>
        <p:txBody>
          <a:bodyPr>
            <a:normAutofit fontScale="55000" lnSpcReduction="20000"/>
          </a:bodyPr>
          <a:lstStyle/>
          <a:p>
            <a:r>
              <a:rPr lang="en-US" dirty="0" smtClean="0"/>
              <a:t>Considered one of the most momentous measures to be passed by Congress. </a:t>
            </a:r>
          </a:p>
          <a:p>
            <a:r>
              <a:rPr lang="en-US" dirty="0" smtClean="0"/>
              <a:t>It greased the already slippery slope towards Civil War. </a:t>
            </a:r>
          </a:p>
          <a:p>
            <a:pPr lvl="1"/>
            <a:r>
              <a:rPr lang="en-US" dirty="0" smtClean="0"/>
              <a:t>Anti-slavery Northerners agitated by what they called an act of bad faith and all future acts of compromise with the South would be difficult if not ended. </a:t>
            </a:r>
          </a:p>
          <a:p>
            <a:pPr lvl="1"/>
            <a:r>
              <a:rPr lang="en-US" dirty="0" smtClean="0"/>
              <a:t>Fugitive Slave Law dead in the North </a:t>
            </a:r>
          </a:p>
          <a:p>
            <a:pPr lvl="1"/>
            <a:r>
              <a:rPr lang="en-US" dirty="0" smtClean="0"/>
              <a:t>Two compromises killed by the Nebraska Act, Missouri Compromise of 1820 and the Compromise of 1850 both of which staved off war. </a:t>
            </a:r>
          </a:p>
          <a:p>
            <a:pPr lvl="1"/>
            <a:r>
              <a:rPr lang="en-US" dirty="0" smtClean="0"/>
              <a:t>Sectionalism grew, the </a:t>
            </a:r>
            <a:r>
              <a:rPr lang="en-US" b="1" dirty="0" smtClean="0"/>
              <a:t>Mason Dixon Line</a:t>
            </a:r>
            <a:r>
              <a:rPr lang="en-US" dirty="0" smtClean="0"/>
              <a:t> was real and threatening  the Union. </a:t>
            </a:r>
          </a:p>
          <a:p>
            <a:pPr lvl="1"/>
            <a:r>
              <a:rPr lang="en-US" dirty="0" smtClean="0"/>
              <a:t>Abolitionists fever grew </a:t>
            </a:r>
          </a:p>
          <a:p>
            <a:pPr lvl="1"/>
            <a:r>
              <a:rPr lang="en-US" dirty="0" smtClean="0"/>
              <a:t>“fire eaters” and threat of secession grew</a:t>
            </a:r>
          </a:p>
          <a:p>
            <a:pPr lvl="1">
              <a:buNone/>
            </a:pPr>
            <a:r>
              <a:rPr lang="en-US" dirty="0" smtClean="0"/>
              <a:t>Other consequences: </a:t>
            </a:r>
          </a:p>
          <a:p>
            <a:pPr lvl="1"/>
            <a:r>
              <a:rPr lang="en-US" dirty="0" smtClean="0"/>
              <a:t>Democrat party shattered by the Act as the American people did not trust them. It would be 28 years after Lincoln that they would again put a president in  office. </a:t>
            </a:r>
          </a:p>
          <a:p>
            <a:pPr lvl="1"/>
            <a:r>
              <a:rPr lang="en-US" dirty="0" smtClean="0"/>
              <a:t>The Republican Party was born </a:t>
            </a: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Zachary Taylor </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Whig nominee </a:t>
            </a:r>
          </a:p>
          <a:p>
            <a:r>
              <a:rPr lang="en-US" dirty="0" smtClean="0"/>
              <a:t>Hero of the Mexico War </a:t>
            </a:r>
          </a:p>
          <a:p>
            <a:r>
              <a:rPr lang="en-US" dirty="0" smtClean="0"/>
              <a:t>Political platform was deliberately kept controversy free and focused on the candidate’s homespun virtues</a:t>
            </a:r>
          </a:p>
          <a:p>
            <a:r>
              <a:rPr lang="en-US" dirty="0" smtClean="0"/>
              <a:t>Taylor did not commit himself to any side of the slavery issue but it was well known that Taylor had slaves himself. </a:t>
            </a: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Soil Party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Distrusted both Taylor and Cass </a:t>
            </a:r>
            <a:r>
              <a:rPr lang="en-US" dirty="0" smtClean="0"/>
              <a:t>Supported </a:t>
            </a:r>
            <a:r>
              <a:rPr lang="en-US" dirty="0" smtClean="0"/>
              <a:t>the Wilmot Proviso </a:t>
            </a:r>
          </a:p>
          <a:p>
            <a:pPr lvl="1"/>
            <a:r>
              <a:rPr lang="en-US" dirty="0" smtClean="0"/>
              <a:t>Against slavery in the territories </a:t>
            </a:r>
          </a:p>
          <a:p>
            <a:pPr lvl="1"/>
            <a:r>
              <a:rPr lang="en-US" dirty="0" smtClean="0"/>
              <a:t>Advocated federal aid for internal improvements </a:t>
            </a:r>
          </a:p>
          <a:p>
            <a:pPr lvl="1"/>
            <a:r>
              <a:rPr lang="en-US" dirty="0" smtClean="0"/>
              <a:t>Urged </a:t>
            </a:r>
            <a:r>
              <a:rPr lang="en-US" b="1" dirty="0" smtClean="0"/>
              <a:t>free </a:t>
            </a:r>
            <a:r>
              <a:rPr lang="en-US" dirty="0" smtClean="0"/>
              <a:t>government homesteads for settlers </a:t>
            </a:r>
            <a:endParaRPr lang="en-US" dirty="0"/>
          </a:p>
          <a:p>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457200" y="2472788"/>
            <a:ext cx="4038600" cy="2780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 Gold Rush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Slavery issue could of remained silenced except that gold was discovered at </a:t>
            </a:r>
            <a:r>
              <a:rPr lang="en-US" b="1" dirty="0" smtClean="0"/>
              <a:t>Sutter’s Mill in 1848. </a:t>
            </a:r>
            <a:r>
              <a:rPr lang="en-US" dirty="0" smtClean="0"/>
              <a:t> </a:t>
            </a:r>
          </a:p>
          <a:p>
            <a:r>
              <a:rPr lang="en-US" dirty="0" smtClean="0"/>
              <a:t>Few found a fortune, most lost money digging for gold. </a:t>
            </a:r>
          </a:p>
          <a:p>
            <a:r>
              <a:rPr lang="en-US" dirty="0" smtClean="0"/>
              <a:t>Those who mined the miners by selling clothing, shovels, and laundry services made their own tidy fortunes. </a:t>
            </a:r>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Californians </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Decent </a:t>
            </a:r>
          </a:p>
          <a:p>
            <a:r>
              <a:rPr lang="en-US" dirty="0" smtClean="0"/>
              <a:t>Law abiding </a:t>
            </a:r>
          </a:p>
          <a:p>
            <a:r>
              <a:rPr lang="en-US" dirty="0" smtClean="0"/>
              <a:t>Grappled with an inadequate government that did little to alleviate the problems brought by all the newcomers. </a:t>
            </a:r>
          </a:p>
          <a:p>
            <a:r>
              <a:rPr lang="en-US" dirty="0" smtClean="0"/>
              <a:t>Encouraged by President Taylor they drafted a constitution that </a:t>
            </a:r>
            <a:r>
              <a:rPr lang="en-US" b="1" dirty="0" smtClean="0"/>
              <a:t>excluded slavery</a:t>
            </a:r>
            <a:r>
              <a:rPr lang="en-US" dirty="0" smtClean="0"/>
              <a:t>. </a:t>
            </a:r>
          </a:p>
          <a:p>
            <a:r>
              <a:rPr lang="en-US" dirty="0" smtClean="0"/>
              <a:t>Southern </a:t>
            </a:r>
            <a:r>
              <a:rPr lang="en-US" dirty="0" smtClean="0"/>
              <a:t>politicians were furious!</a:t>
            </a:r>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Politically Powerful South- 1850</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Seated several Southern Presidents like Zachary Taylor</a:t>
            </a:r>
          </a:p>
          <a:p>
            <a:r>
              <a:rPr lang="en-US" dirty="0" smtClean="0"/>
              <a:t>Held the majority in the cabinet and on the Supreme Court </a:t>
            </a:r>
          </a:p>
          <a:p>
            <a:r>
              <a:rPr lang="en-US" dirty="0" smtClean="0"/>
              <a:t>Equality in the Senate </a:t>
            </a:r>
          </a:p>
          <a:p>
            <a:r>
              <a:rPr lang="en-US" dirty="0" smtClean="0"/>
              <a:t>Cotton Fields expanding and cotton prices high </a:t>
            </a:r>
          </a:p>
          <a:p>
            <a:r>
              <a:rPr lang="en-US" dirty="0" smtClean="0"/>
              <a:t>Slavery was not threatened below the </a:t>
            </a:r>
            <a:r>
              <a:rPr lang="en-US" b="1" dirty="0" smtClean="0"/>
              <a:t>Mason Dixon Line</a:t>
            </a:r>
          </a:p>
          <a:p>
            <a:pPr>
              <a:buNone/>
            </a:pPr>
            <a:endParaRPr lang="en-US" dirty="0" smtClean="0"/>
          </a:p>
        </p:txBody>
      </p:sp>
      <p:sp>
        <p:nvSpPr>
          <p:cNvPr id="3" name="Content Placeholder 2"/>
          <p:cNvSpPr>
            <a:spLocks noGrp="1"/>
          </p:cNvSpPr>
          <p:nvPr>
            <p:ph sz="half"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14890</TotalTime>
  <Words>2848</Words>
  <Application>Microsoft Office PowerPoint</Application>
  <PresentationFormat>On-screen Show (4:3)</PresentationFormat>
  <Paragraphs>220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Chapter 18</vt:lpstr>
      <vt:lpstr>1848 </vt:lpstr>
      <vt:lpstr>Election of 1848</vt:lpstr>
      <vt:lpstr>Popular Sovereignty </vt:lpstr>
      <vt:lpstr>Zachary Taylor </vt:lpstr>
      <vt:lpstr>Free Soil Party </vt:lpstr>
      <vt:lpstr>California Gold Rush </vt:lpstr>
      <vt:lpstr>Californians </vt:lpstr>
      <vt:lpstr>Politically Powerful South- 1850</vt:lpstr>
      <vt:lpstr>Abolitionists Alarm the South</vt:lpstr>
      <vt:lpstr>Harriet Tubman </vt:lpstr>
      <vt:lpstr>South Demands Fugitive Slave Law </vt:lpstr>
      <vt:lpstr>Irony</vt:lpstr>
      <vt:lpstr>The Shadow of War</vt:lpstr>
      <vt:lpstr>Twilight of the Senatorial Giants</vt:lpstr>
      <vt:lpstr>Henry Clay’s Compromises </vt:lpstr>
      <vt:lpstr>John C. Calhoun’s “The South Shall Live Forever…or maybe not!” </vt:lpstr>
      <vt:lpstr>Webster Agrees with Clay: Seventh of March Speech</vt:lpstr>
      <vt:lpstr>Young Guard</vt:lpstr>
      <vt:lpstr>President Taylor</vt:lpstr>
      <vt:lpstr>Breaking the Congressional Deadlock</vt:lpstr>
      <vt:lpstr>Getting America to Now Agree</vt:lpstr>
      <vt:lpstr>Compromise of 1850</vt:lpstr>
      <vt:lpstr>Southern Gains Under the Compromise of 1850</vt:lpstr>
      <vt:lpstr>Abolitionists Grow in Numbers</vt:lpstr>
      <vt:lpstr>Compromise stopped war and helped the North grow stronger</vt:lpstr>
      <vt:lpstr>Manifest Destiny Works</vt:lpstr>
      <vt:lpstr>Southern Slavers Look Southward</vt:lpstr>
      <vt:lpstr>Cuba </vt:lpstr>
      <vt:lpstr>Ostend Manifesto </vt:lpstr>
      <vt:lpstr>Allure of Asia: China  </vt:lpstr>
      <vt:lpstr>Japan </vt:lpstr>
      <vt:lpstr>Commodore Matthew Perry </vt:lpstr>
      <vt:lpstr>Treaty of Kanagawa</vt:lpstr>
      <vt:lpstr>Transcontinental Railroad</vt:lpstr>
      <vt:lpstr>Gadsden Purchase </vt:lpstr>
      <vt:lpstr>Northern Response </vt:lpstr>
      <vt:lpstr>Stephen A Douglas Comes to The Northern Cause</vt:lpstr>
      <vt:lpstr>Controversy </vt:lpstr>
      <vt:lpstr>Free Soil Strikes Back</vt:lpstr>
      <vt:lpstr>Reaction </vt:lpstr>
      <vt:lpstr>Kansas-Nebraska Act Passes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dc:creator>Carrie</dc:creator>
  <cp:lastModifiedBy>Paul Walters</cp:lastModifiedBy>
  <cp:revision>54</cp:revision>
  <dcterms:created xsi:type="dcterms:W3CDTF">2010-12-02T19:29:05Z</dcterms:created>
  <dcterms:modified xsi:type="dcterms:W3CDTF">2013-11-13T19:21:39Z</dcterms:modified>
</cp:coreProperties>
</file>