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308" r:id="rId3"/>
    <p:sldId id="299" r:id="rId4"/>
    <p:sldId id="270" r:id="rId5"/>
    <p:sldId id="286" r:id="rId6"/>
    <p:sldId id="289" r:id="rId7"/>
    <p:sldId id="293" r:id="rId8"/>
    <p:sldId id="269" r:id="rId9"/>
    <p:sldId id="273" r:id="rId10"/>
    <p:sldId id="274" r:id="rId11"/>
    <p:sldId id="276" r:id="rId12"/>
    <p:sldId id="278" r:id="rId13"/>
    <p:sldId id="280" r:id="rId14"/>
    <p:sldId id="281" r:id="rId15"/>
    <p:sldId id="284" r:id="rId16"/>
    <p:sldId id="295" r:id="rId17"/>
    <p:sldId id="297" r:id="rId18"/>
    <p:sldId id="298" r:id="rId19"/>
    <p:sldId id="301" r:id="rId20"/>
    <p:sldId id="303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DE80-F5CC-45E7-B31D-02425CFFC4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11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1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8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28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63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6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7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F94-A549-4CAE-B190-F738539AFD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94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9A55-3FFF-4976-87C8-A751F3D5E3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16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7B71A-FECB-4E8B-9F2E-F15D3806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078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459C-B43D-4FB5-81A6-EC315876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8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5534-8DAD-4731-9485-B4ECAE7A9E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9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D8AC7-8036-4D57-95EF-984FB1B90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1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A7B57-EB48-4704-B36C-706426E11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8640-5B35-4836-9365-AEDBC0890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3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AF9-7BEB-4BB4-9EC5-B0F219EB55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4397-4396-489C-B677-67015E5242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7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E470-D98B-44F7-A271-CA50C87460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7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A65-537A-4E72-BEBD-505C6DF226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27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7F20-BDC5-4EA8-929B-44342A9019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1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392-9FAC-4F76-8487-E24DF51E1B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7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E12C-7FD9-4C8F-8445-07A4558C2B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28FA-00FE-43D2-B05F-6842A24A1C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96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000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The Triumphs and Travails of </a:t>
            </a:r>
            <a:r>
              <a:rPr lang="en-US" altLang="en-US" dirty="0" smtClean="0">
                <a:latin typeface="Arial Black" panose="020B0A04020102020204" pitchFamily="34" charset="0"/>
              </a:rPr>
              <a:t>The </a:t>
            </a:r>
            <a:r>
              <a:rPr lang="en-US" altLang="en-US" dirty="0" smtClean="0">
                <a:latin typeface="Arial Black" panose="020B0A04020102020204" pitchFamily="34" charset="0"/>
              </a:rPr>
              <a:t>Jeffersonian Republic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AP Chapter 11</a:t>
            </a:r>
          </a:p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Mr. Walters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 Black" panose="020B0A04020102020204" pitchFamily="34" charset="0"/>
              </a:rPr>
              <a:t>Haitian Revolution and Louisiana Purchase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84513" y="685800"/>
            <a:ext cx="6059487" cy="61722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Haitian Revolution (1791-1803)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Haitians (Santo Domingo) revolt against France during French Revolution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Led by Toussaint </a:t>
            </a:r>
            <a:r>
              <a:rPr lang="en-US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L’Ouverture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Haitians fight off French armies and mosquitos with yellow fever killed troops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Napoleon believed he needed Haiti to control Louisiana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Also did not want to encourage America to ally with Britain while France was fighting Britain</a:t>
            </a:r>
          </a:p>
          <a:p>
            <a:pPr lvl="1" eaLnBrk="1" hangingPunct="1">
              <a:defRPr/>
            </a:pPr>
            <a:endParaRPr lang="en-US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Louisiana Purchase (1803)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Napoleon preferred US becoming legitimate global power to help keep Britain in check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Since Napoleon lost Haiti, he decided to sell Louisiana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Monroe and Livingston were not authorized to make purchase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Decided to buy it anyway for $15 million on April 13, 1803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B0F0"/>
                </a:solidFill>
                <a:latin typeface="Arial Black" pitchFamily="34" charset="0"/>
              </a:rPr>
              <a:t>Some believed land was worthless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Jefferson’s constitutional dilemma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646113"/>
            <a:ext cx="5562600" cy="62118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1600" smtClean="0">
                <a:solidFill>
                  <a:srgbClr val="0070C0"/>
                </a:solidFill>
                <a:latin typeface="Arial Black" panose="020B0A04020102020204" pitchFamily="34" charset="0"/>
              </a:rPr>
              <a:t>Constitution does not say if Congress can buy land</a:t>
            </a:r>
          </a:p>
          <a:p>
            <a:pPr lvl="1" eaLnBrk="1" hangingPunct="1"/>
            <a:r>
              <a:rPr lang="en-US" altLang="en-US" sz="1600" smtClean="0">
                <a:solidFill>
                  <a:srgbClr val="0070C0"/>
                </a:solidFill>
                <a:latin typeface="Arial Black" panose="020B0A04020102020204" pitchFamily="34" charset="0"/>
              </a:rPr>
              <a:t>Jefferson believed that Congress can only do what is said in Constitution (strict construction)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  <a:latin typeface="Arial Black" panose="020B0A04020102020204" pitchFamily="34" charset="0"/>
              </a:rPr>
              <a:t>Jefferson decided to support the purchase anyway</a:t>
            </a:r>
          </a:p>
          <a:p>
            <a:pPr lvl="1" eaLnBrk="1" hangingPunct="1"/>
            <a:r>
              <a:rPr lang="en-US" altLang="en-US" sz="1600" smtClean="0">
                <a:solidFill>
                  <a:srgbClr val="FF0000"/>
                </a:solidFill>
                <a:latin typeface="Arial Black" panose="020B0A04020102020204" pitchFamily="34" charset="0"/>
              </a:rPr>
              <a:t>Discouraged his supporters from talking about constitutional issues in hopes that it wouldn’t be brought up</a:t>
            </a:r>
          </a:p>
          <a:p>
            <a:pPr lvl="1" eaLnBrk="1" hangingPunct="1"/>
            <a:r>
              <a:rPr lang="en-US" altLang="en-US" sz="1600" smtClean="0">
                <a:solidFill>
                  <a:srgbClr val="FF0000"/>
                </a:solidFill>
                <a:latin typeface="Arial Black" panose="020B0A04020102020204" pitchFamily="34" charset="0"/>
              </a:rPr>
              <a:t>Didn’t want to wait for amendment for fear offer would be withdrawn</a:t>
            </a:r>
          </a:p>
          <a:p>
            <a:pPr lvl="1" eaLnBrk="1" hangingPunct="1"/>
            <a:endParaRPr lang="en-US" altLang="en-US" sz="160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  <a:latin typeface="Arial Black" panose="020B0A04020102020204" pitchFamily="34" charset="0"/>
              </a:rPr>
              <a:t>Louisiana doubled the size of the United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  <a:latin typeface="Arial Black" panose="020B0A04020102020204" pitchFamily="34" charset="0"/>
              </a:rPr>
              <a:t>Guaranteed access to Mississippi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  <a:latin typeface="Arial Black" panose="020B0A04020102020204" pitchFamily="34" charset="0"/>
              </a:rPr>
              <a:t>Believed it insured success of America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  <a:latin typeface="Arial Black" panose="020B0A04020102020204" pitchFamily="34" charset="0"/>
              </a:rPr>
              <a:t>Allowed for expansion of states across the continent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  <a:latin typeface="Arial Black" panose="020B0A04020102020204" pitchFamily="34" charset="0"/>
              </a:rPr>
              <a:t>13 new states would be made from the territory (828,000 acres)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</a:rPr>
              <a:t>Louisiana Purchase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4052888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Effects of Purchase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Precedent established that US can purchase additional land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New lands would create states admitted on equal footing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Allowed Louisiana to keep Napoleonic Code instead of  British common law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Allowed America to disengage from Europe because no European power left on North America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Lewis and Clark Expedition (Corps of Discovery) 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Americans did not know what was </a:t>
            </a:r>
            <a:r>
              <a:rPr lang="en-US" sz="1600" i="1" dirty="0" smtClean="0">
                <a:solidFill>
                  <a:srgbClr val="FF0000"/>
                </a:solidFill>
                <a:latin typeface="Arial Black" pitchFamily="34" charset="0"/>
              </a:rPr>
              <a:t>within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Louisiana Purchase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led by Meriwether Lewis and William Clark 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to find all water route to Pacific, study Indian tribes, nature and the environment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York and Sacajawea helped the expedition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Lewis and Clark left spring 1804 arrived at Pacific December 1805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US claimed Oregon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Expedition gave details of what was in Louisiana</a:t>
            </a:r>
          </a:p>
        </p:txBody>
      </p:sp>
      <p:pic>
        <p:nvPicPr>
          <p:cNvPr id="13316" name="Picture 5" descr="lewis_clark_m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02250"/>
            <a:ext cx="2552700" cy="152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b="17554"/>
          <a:stretch>
            <a:fillRect/>
          </a:stretch>
        </p:blipFill>
        <p:spPr bwMode="auto">
          <a:xfrm>
            <a:off x="5029200" y="5221288"/>
            <a:ext cx="38877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Zebulon Pike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6629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Arial Black" panose="020B0A04020102020204" pitchFamily="34" charset="0"/>
              </a:rPr>
              <a:t>Went west from Mississippi to Rocky Mountains then into Spanish territory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Arial Black" panose="020B0A040201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Black" panose="020B0A04020102020204" pitchFamily="34" charset="0"/>
              </a:rPr>
              <a:t>Pike told US about Spanish military strength in New Spain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Aaron Burr Conspiracies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Federalists feared new western states would favor farmers and debtors and hurt commercial and banking interests of east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Some New Yorkers and  New Englanders wanted to secede and have Aaron Burr as their President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Hamilton opposed Burr’s attempts to be elected governor of NY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Burr killed Hamilton in a duel on July 11, 1804</a:t>
            </a:r>
          </a:p>
          <a:p>
            <a:pPr lvl="1" eaLnBrk="1" hangingPunct="1"/>
            <a:endParaRPr lang="en-US" altLang="en-US" sz="160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Burr Conspiracy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495800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Burr went west to gain control over a territory that he could lead (1806)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Went to England and Spain for support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Wanted to establish independent country in West</a:t>
            </a:r>
          </a:p>
          <a:p>
            <a:pPr lvl="1" eaLnBrk="1" hangingPunct="1">
              <a:defRPr/>
            </a:pPr>
            <a:endParaRPr lang="en-US" sz="16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Governor James Wilkinson of Louisiana turned Burr in as a traitor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Burr was acquitted of treason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Chief Justice Marshall limited definition of treason to only people who make war against the US</a:t>
            </a:r>
          </a:p>
          <a:p>
            <a:pPr lvl="1" eaLnBrk="1" hangingPunct="1">
              <a:defRPr/>
            </a:pPr>
            <a:endParaRPr lang="en-US" sz="16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sz="1600" dirty="0" smtClean="0">
                <a:latin typeface="Arial Black" pitchFamily="34" charset="0"/>
              </a:rPr>
              <a:t>Limits governments ability to use treason accusations against political opponents</a:t>
            </a:r>
          </a:p>
        </p:txBody>
      </p:sp>
      <p:grpSp>
        <p:nvGrpSpPr>
          <p:cNvPr id="16390" name="Group 14"/>
          <p:cNvGrpSpPr>
            <a:grpSpLocks/>
          </p:cNvGrpSpPr>
          <p:nvPr/>
        </p:nvGrpSpPr>
        <p:grpSpPr bwMode="auto">
          <a:xfrm>
            <a:off x="4800600" y="1600200"/>
            <a:ext cx="2743200" cy="2225675"/>
            <a:chOff x="2784" y="583"/>
            <a:chExt cx="2352" cy="1827"/>
          </a:xfrm>
        </p:grpSpPr>
        <p:pic>
          <p:nvPicPr>
            <p:cNvPr id="16392" name="Picture 7" descr="courtro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83"/>
              <a:ext cx="2352" cy="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>
              <a:off x="2784" y="2256"/>
              <a:ext cx="17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/>
                <a:t>Courthouse of Trial</a:t>
              </a:r>
            </a:p>
          </p:txBody>
        </p:sp>
      </p:grp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525"/>
            <a:ext cx="19780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War between Britain and France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6502400" cy="5943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Britain and France resume war in 1803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Battle of Trafalgar established Britain as dominant naval power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Battle of Austerlitz established France as dominant land power</a:t>
            </a:r>
          </a:p>
          <a:p>
            <a:pPr lvl="1"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US had made money trading with both sides and Europe as a neutral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Both countries try to stop trade</a:t>
            </a:r>
          </a:p>
          <a:p>
            <a:pPr lvl="2" eaLnBrk="1" hangingPunct="1"/>
            <a:r>
              <a:rPr lang="en-US" altLang="en-US" sz="1600" smtClean="0">
                <a:latin typeface="Arial Black" panose="020B0A04020102020204" pitchFamily="34" charset="0"/>
              </a:rPr>
              <a:t>1806 – Orders in Council passed by Britain that closed all European ports to trade (including American)</a:t>
            </a:r>
          </a:p>
          <a:p>
            <a:pPr lvl="2" eaLnBrk="1" hangingPunct="1"/>
            <a:r>
              <a:rPr lang="en-US" altLang="en-US" sz="1600" smtClean="0">
                <a:latin typeface="Arial Black" panose="020B0A04020102020204" pitchFamily="34" charset="0"/>
              </a:rPr>
              <a:t>Stop and attack American ships</a:t>
            </a:r>
          </a:p>
          <a:p>
            <a:pPr lvl="2" eaLnBrk="1" hangingPunct="1"/>
            <a:r>
              <a:rPr lang="en-US" altLang="en-US" sz="1600" smtClean="0">
                <a:latin typeface="Arial Black" panose="020B0A04020102020204" pitchFamily="34" charset="0"/>
              </a:rPr>
              <a:t>France ordered seizure off all ships from British ports (including American)</a:t>
            </a:r>
          </a:p>
          <a:p>
            <a:pPr lvl="2"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>
                <a:latin typeface="Arial Black" panose="020B0A04020102020204" pitchFamily="34" charset="0"/>
              </a:rPr>
              <a:t>British sailors became naturalized Americans for better pay, food and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smtClean="0">
                <a:latin typeface="Arial Black" panose="020B0A04020102020204" pitchFamily="34" charset="0"/>
              </a:rPr>
              <a:t>British would board American ships and force American sailors into British navy (impressment)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smtClean="0">
                <a:latin typeface="Arial Black" panose="020B0A04020102020204" pitchFamily="34" charset="0"/>
              </a:rPr>
              <a:t>US claimed more than 6,000 Americans had been taken between 1808-1811</a:t>
            </a:r>
            <a:endParaRPr lang="en-US" altLang="en-US" sz="1600" smtClean="0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6318250" y="1143000"/>
            <a:ext cx="2819400" cy="1844675"/>
            <a:chOff x="2928" y="1640"/>
            <a:chExt cx="2832" cy="1922"/>
          </a:xfrm>
        </p:grpSpPr>
        <p:pic>
          <p:nvPicPr>
            <p:cNvPr id="17414" name="Picture 5" descr="battle of copenhagen 18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40"/>
              <a:ext cx="2832" cy="1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2928" y="3408"/>
              <a:ext cx="28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/>
                <a:t>Battle of Copenhagen 1807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latin typeface="Arial Black" panose="020B0A04020102020204" pitchFamily="34" charset="0"/>
              </a:rPr>
              <a:t>Chesapeake</a:t>
            </a:r>
            <a:r>
              <a:rPr lang="en-US" altLang="en-US" smtClean="0">
                <a:latin typeface="Arial Black" panose="020B0A04020102020204" pitchFamily="34" charset="0"/>
              </a:rPr>
              <a:t> Affair (1807)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029200" cy="5867400"/>
          </a:xfrm>
        </p:spPr>
        <p:txBody>
          <a:bodyPr/>
          <a:lstStyle/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British ship </a:t>
            </a:r>
            <a:r>
              <a:rPr lang="en-US" altLang="en-US" sz="1600" i="1" smtClean="0">
                <a:latin typeface="Arial Black" panose="020B0A04020102020204" pitchFamily="34" charset="0"/>
              </a:rPr>
              <a:t>Leopard </a:t>
            </a:r>
            <a:r>
              <a:rPr lang="en-US" altLang="en-US" sz="1600" smtClean="0">
                <a:latin typeface="Arial Black" panose="020B0A04020102020204" pitchFamily="34" charset="0"/>
              </a:rPr>
              <a:t>demanded America surrender 4 sailors; </a:t>
            </a:r>
            <a:r>
              <a:rPr lang="en-US" altLang="en-US" sz="1600" i="1" smtClean="0">
                <a:latin typeface="Arial Black" panose="020B0A04020102020204" pitchFamily="34" charset="0"/>
              </a:rPr>
              <a:t>Chesapeake</a:t>
            </a:r>
            <a:r>
              <a:rPr lang="en-US" altLang="en-US" sz="1600" smtClean="0">
                <a:latin typeface="Arial Black" panose="020B0A04020102020204" pitchFamily="34" charset="0"/>
              </a:rPr>
              <a:t> Commander James Barron refused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British ship </a:t>
            </a:r>
            <a:r>
              <a:rPr lang="en-US" altLang="en-US" sz="1600" i="1" smtClean="0">
                <a:latin typeface="Arial Black" panose="020B0A04020102020204" pitchFamily="34" charset="0"/>
              </a:rPr>
              <a:t>Leopard</a:t>
            </a:r>
            <a:r>
              <a:rPr lang="en-US" altLang="en-US" sz="1600" smtClean="0">
                <a:latin typeface="Arial Black" panose="020B0A04020102020204" pitchFamily="34" charset="0"/>
              </a:rPr>
              <a:t> fired at American ship </a:t>
            </a:r>
            <a:r>
              <a:rPr lang="en-US" altLang="en-US" sz="1600" i="1" smtClean="0">
                <a:latin typeface="Arial Black" panose="020B0A04020102020204" pitchFamily="34" charset="0"/>
              </a:rPr>
              <a:t>Chesapeake</a:t>
            </a:r>
            <a:r>
              <a:rPr lang="en-US" altLang="en-US" sz="1600" smtClean="0">
                <a:latin typeface="Arial Black" panose="020B0A04020102020204" pitchFamily="34" charset="0"/>
              </a:rPr>
              <a:t> ,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Killed 3 and wounded 18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boarded ship and took 4 American sailors off the coast of Virginia</a:t>
            </a:r>
          </a:p>
          <a:p>
            <a:pPr lvl="1"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 demanded apology for </a:t>
            </a:r>
            <a:r>
              <a:rPr lang="en-US" altLang="en-US" sz="1600" i="1" smtClean="0">
                <a:latin typeface="Arial Black" panose="020B0A04020102020204" pitchFamily="34" charset="0"/>
              </a:rPr>
              <a:t>Chesapeake </a:t>
            </a:r>
            <a:r>
              <a:rPr lang="en-US" altLang="en-US" sz="1600" smtClean="0">
                <a:latin typeface="Arial Black" panose="020B0A04020102020204" pitchFamily="34" charset="0"/>
              </a:rPr>
              <a:t>incident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British apologized, but kept right to search and impressment of sailors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Embargo Act of 1807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71675" y="609600"/>
            <a:ext cx="7172325" cy="6248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US too weak to fight either France or England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Jefferson’s opposition to military spending left America too weak to fight either Britain or France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Embargo Act passed to stop American trade with Europe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US hoped Europe’s need for American raw materials and food would force France and England to change policies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 was trying to show new way of diplomacy without fighting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Hurt American economy more than France or England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Britain traded with Latin America, France supplied from Europe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Westerners wanted US to go to war with England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Embargo hurt Democrat-Republican political power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Opponents believed law was tyrannical. Federalists increased in power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Was very unpopular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Encouraged local manufacturing, not Jefferson’s base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March 1809 Act was repealed replaced by Non-intercourse Act 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forbade trade only with England and France until they respect US neutrality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3200" smtClean="0">
                <a:latin typeface="Arial Black" panose="020B0A04020102020204" pitchFamily="34" charset="0"/>
              </a:rPr>
              <a:t>James Madison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6781800" cy="5943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600" dirty="0">
                <a:latin typeface="Arial Black" pitchFamily="34" charset="0"/>
              </a:rPr>
              <a:t>Kept notes of Constitutional </a:t>
            </a:r>
            <a:r>
              <a:rPr lang="en-US" sz="1600" dirty="0" smtClean="0">
                <a:latin typeface="Arial Black" pitchFamily="34" charset="0"/>
              </a:rPr>
              <a:t>Convention</a:t>
            </a:r>
            <a:endParaRPr lang="en-US" sz="1600" dirty="0">
              <a:latin typeface="Arial Black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 Black" pitchFamily="34" charset="0"/>
              </a:rPr>
              <a:t>Adviser to George </a:t>
            </a:r>
            <a:r>
              <a:rPr lang="en-US" sz="1600" dirty="0" smtClean="0">
                <a:latin typeface="Arial Black" pitchFamily="34" charset="0"/>
              </a:rPr>
              <a:t>Washington</a:t>
            </a:r>
            <a:endParaRPr lang="en-US" sz="1600" dirty="0">
              <a:latin typeface="Arial Black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 Black" pitchFamily="34" charset="0"/>
              </a:rPr>
              <a:t>Helped build Democrat-Republican party with Thomas </a:t>
            </a:r>
            <a:r>
              <a:rPr lang="en-US" sz="1600" dirty="0" smtClean="0">
                <a:latin typeface="Arial Black" pitchFamily="34" charset="0"/>
              </a:rPr>
              <a:t>Jefferson</a:t>
            </a:r>
            <a:endParaRPr lang="en-US" sz="1600" dirty="0">
              <a:latin typeface="Arial Black" pitchFamily="34" charset="0"/>
            </a:endParaRPr>
          </a:p>
          <a:p>
            <a:pPr>
              <a:defRPr/>
            </a:pPr>
            <a:r>
              <a:rPr lang="en-US" sz="1600" dirty="0">
                <a:latin typeface="Arial Black" pitchFamily="34" charset="0"/>
              </a:rPr>
              <a:t>Elected President </a:t>
            </a:r>
            <a:r>
              <a:rPr lang="en-US" sz="1600" dirty="0" smtClean="0">
                <a:latin typeface="Arial Black" pitchFamily="34" charset="0"/>
              </a:rPr>
              <a:t>1808</a:t>
            </a:r>
          </a:p>
          <a:p>
            <a:pPr>
              <a:defRPr/>
            </a:pPr>
            <a:r>
              <a:rPr lang="en-US" sz="1600" dirty="0" smtClean="0">
                <a:latin typeface="Arial Black" pitchFamily="34" charset="0"/>
              </a:rPr>
              <a:t>Non-intercourse Act expired in 1810</a:t>
            </a:r>
          </a:p>
          <a:p>
            <a:pPr>
              <a:defRPr/>
            </a:pPr>
            <a:endParaRPr lang="en-US" sz="1600" dirty="0" smtClean="0">
              <a:latin typeface="Arial Black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1600" dirty="0" smtClean="0">
                <a:latin typeface="Arial Black" pitchFamily="34" charset="0"/>
              </a:rPr>
              <a:t>Macon’s Bill No. 2</a:t>
            </a:r>
          </a:p>
          <a:p>
            <a:pPr>
              <a:defRPr/>
            </a:pPr>
            <a:r>
              <a:rPr lang="en-US" sz="1600" dirty="0" smtClean="0">
                <a:latin typeface="Arial Black" pitchFamily="34" charset="0"/>
              </a:rPr>
              <a:t>Bill allowed President to cut off trade with either Britain or France if the other lifted trade restrictions</a:t>
            </a:r>
          </a:p>
          <a:p>
            <a:pPr lvl="1">
              <a:defRPr/>
            </a:pPr>
            <a:r>
              <a:rPr lang="en-US" sz="1600" dirty="0" smtClean="0">
                <a:latin typeface="Arial Black" pitchFamily="34" charset="0"/>
              </a:rPr>
              <a:t>Madison opposed it because he believed it made US look weak</a:t>
            </a:r>
          </a:p>
          <a:p>
            <a:pPr>
              <a:defRPr/>
            </a:pPr>
            <a:r>
              <a:rPr lang="en-US" sz="1600" dirty="0" smtClean="0">
                <a:latin typeface="Arial Black" pitchFamily="34" charset="0"/>
              </a:rPr>
              <a:t>Napoleon agrees to lift restrictions</a:t>
            </a:r>
          </a:p>
          <a:p>
            <a:pPr>
              <a:defRPr/>
            </a:pPr>
            <a:r>
              <a:rPr lang="en-US" sz="1600" dirty="0" smtClean="0">
                <a:latin typeface="Arial Black" pitchFamily="34" charset="0"/>
              </a:rPr>
              <a:t>Madison forbid trade with Britain but allows with France in hopes that it would force Britain to repeal the Orders of Council reopening Atlantic trade</a:t>
            </a:r>
          </a:p>
          <a:p>
            <a:pPr lvl="1">
              <a:defRPr/>
            </a:pPr>
            <a:r>
              <a:rPr lang="en-US" sz="1600" dirty="0" smtClean="0">
                <a:latin typeface="Arial Black" pitchFamily="34" charset="0"/>
              </a:rPr>
              <a:t>Britain did not repeal Orders of Council, they knew US needed British trade</a:t>
            </a:r>
          </a:p>
          <a:p>
            <a:pPr>
              <a:defRPr/>
            </a:pPr>
            <a:r>
              <a:rPr lang="en-US" sz="1600" dirty="0" smtClean="0">
                <a:latin typeface="Arial Black" pitchFamily="34" charset="0"/>
              </a:rPr>
              <a:t>US forced into reestablishing Embargo, which ended US neutrality in Anglo-France Napoleonic war.</a:t>
            </a:r>
          </a:p>
        </p:txBody>
      </p:sp>
      <p:pic>
        <p:nvPicPr>
          <p:cNvPr id="20484" name="Picture 5" descr="JMadi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828800"/>
            <a:ext cx="2371725" cy="294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Big Ideas . . 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“Revolution of 1800”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Judicial Role Defined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Jefferson’s principles in question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Who are our friends?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Mr. Madison’s War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6248400" cy="762000"/>
          </a:xfrm>
        </p:spPr>
        <p:txBody>
          <a:bodyPr/>
          <a:lstStyle/>
          <a:p>
            <a:r>
              <a:rPr lang="en-US" altLang="en-US" sz="3200" smtClean="0">
                <a:latin typeface="Arial Black" panose="020B0A04020102020204" pitchFamily="34" charset="0"/>
              </a:rPr>
              <a:t>War Hawks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89113" y="762000"/>
            <a:ext cx="7354887" cy="6096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600" smtClean="0">
                <a:latin typeface="Arial Black" panose="020B0A04020102020204" pitchFamily="34" charset="0"/>
              </a:rPr>
              <a:t>Typically were new members of government from South and West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Very Nationalistic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Favored military response over diplomacy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Favored US government purchasing lots of cheap land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easier to farm with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Would force Indians off land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Believed Indian resistance was led by Britain and Spain</a:t>
            </a:r>
          </a:p>
          <a:p>
            <a:endParaRPr lang="en-US" altLang="en-US" sz="1600" smtClean="0">
              <a:latin typeface="Arial Black" panose="020B0A04020102020204" pitchFamily="34" charset="0"/>
            </a:endParaRPr>
          </a:p>
          <a:p>
            <a:r>
              <a:rPr lang="en-US" altLang="en-US" sz="1600" smtClean="0">
                <a:latin typeface="Arial Black" panose="020B0A04020102020204" pitchFamily="34" charset="0"/>
              </a:rPr>
              <a:t>US government bought land, then forced Indians off land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Led to fights between whites and Indians</a:t>
            </a:r>
          </a:p>
          <a:p>
            <a:pPr lvl="1"/>
            <a:endParaRPr lang="en-US" altLang="en-US" sz="1600" smtClean="0">
              <a:latin typeface="Arial Black" panose="020B0A04020102020204" pitchFamily="34" charset="0"/>
            </a:endParaRPr>
          </a:p>
          <a:p>
            <a:r>
              <a:rPr lang="en-US" altLang="en-US" sz="1600" smtClean="0">
                <a:latin typeface="Arial Black" panose="020B0A04020102020204" pitchFamily="34" charset="0"/>
              </a:rPr>
              <a:t>Tecumseh and Tenskwatawa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Attempted to create a confederation of all tribes east of the Mississippi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Tenskwatawa seen as prophet, argued against Indian assimilation of white ways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led Shawnee resistance to white settlement in Northwest Territory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Offered to join Americans against British if US give back Shawnee land, US said no</a:t>
            </a:r>
          </a:p>
          <a:p>
            <a:endParaRPr lang="en-US" altLang="en-US" sz="160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smtClean="0">
                <a:latin typeface="Arial Black" panose="020B0A04020102020204" pitchFamily="34" charset="0"/>
              </a:rPr>
              <a:t>Battle of Tippecanoe (1811)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43000"/>
            <a:ext cx="4648200" cy="5715000"/>
          </a:xfrm>
        </p:spPr>
        <p:txBody>
          <a:bodyPr/>
          <a:lstStyle/>
          <a:p>
            <a:r>
              <a:rPr lang="en-US" altLang="en-US" sz="1800" smtClean="0">
                <a:latin typeface="Arial Black" panose="020B0A04020102020204" pitchFamily="34" charset="0"/>
              </a:rPr>
              <a:t>William Henry Harrison defeated Indians in a battle at Tippecanoe and burned Tecumseh’s village in Indiana</a:t>
            </a:r>
          </a:p>
          <a:p>
            <a:endParaRPr lang="en-US" altLang="en-US" sz="1800" smtClean="0">
              <a:latin typeface="Arial Black" panose="020B0A04020102020204" pitchFamily="34" charset="0"/>
            </a:endParaRPr>
          </a:p>
          <a:p>
            <a:pPr lvl="1"/>
            <a:r>
              <a:rPr lang="en-US" altLang="en-US" sz="1800" smtClean="0">
                <a:latin typeface="Arial Black" panose="020B0A04020102020204" pitchFamily="34" charset="0"/>
              </a:rPr>
              <a:t>Attack led to general war between Indians and Americans </a:t>
            </a:r>
          </a:p>
          <a:p>
            <a:pPr lvl="1"/>
            <a:endParaRPr lang="en-US" altLang="en-US" sz="1800" smtClean="0">
              <a:latin typeface="Arial Black" panose="020B0A04020102020204" pitchFamily="34" charset="0"/>
            </a:endParaRPr>
          </a:p>
          <a:p>
            <a:pPr lvl="2"/>
            <a:r>
              <a:rPr lang="en-US" altLang="en-US" sz="1800" smtClean="0">
                <a:latin typeface="Arial Black" panose="020B0A04020102020204" pitchFamily="34" charset="0"/>
              </a:rPr>
              <a:t>led to British gave Indians weapons and support</a:t>
            </a:r>
          </a:p>
          <a:p>
            <a:pPr lvl="1"/>
            <a:endParaRPr lang="en-US" altLang="en-US" sz="1800" smtClean="0">
              <a:latin typeface="Arial Black" panose="020B0A04020102020204" pitchFamily="34" charset="0"/>
            </a:endParaRPr>
          </a:p>
          <a:p>
            <a:r>
              <a:rPr lang="en-US" altLang="en-US" sz="1800" smtClean="0">
                <a:latin typeface="Arial Black" panose="020B0A04020102020204" pitchFamily="34" charset="0"/>
              </a:rPr>
              <a:t>Led to War Hawks call for war against Britain and to take Canada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/>
          <a:lstStyle/>
          <a:p>
            <a:r>
              <a:rPr lang="en-US" altLang="en-US" sz="3200" smtClean="0">
                <a:latin typeface="Arial Black" panose="020B0A04020102020204" pitchFamily="34" charset="0"/>
              </a:rPr>
              <a:t>War of 1812</a:t>
            </a:r>
            <a:br>
              <a:rPr lang="en-US" altLang="en-US" sz="3200" smtClean="0">
                <a:latin typeface="Arial Black" panose="020B0A04020102020204" pitchFamily="34" charset="0"/>
              </a:rPr>
            </a:br>
            <a:r>
              <a:rPr lang="en-US" altLang="en-US" sz="3200" smtClean="0">
                <a:latin typeface="Arial Black" panose="020B0A04020102020204" pitchFamily="34" charset="0"/>
              </a:rPr>
              <a:t>Mr. Madison’s War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9144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600" smtClean="0">
                <a:latin typeface="Arial Black" panose="020B0A04020102020204" pitchFamily="34" charset="0"/>
              </a:rPr>
              <a:t>Sectional differences about war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East didn’t want war because it would hurt trade</a:t>
            </a:r>
          </a:p>
          <a:p>
            <a:pPr lvl="2"/>
            <a:r>
              <a:rPr lang="en-US" altLang="en-US" sz="1600" smtClean="0">
                <a:latin typeface="Arial Black" panose="020B0A04020102020204" pitchFamily="34" charset="0"/>
              </a:rPr>
              <a:t>supported Britain, not France</a:t>
            </a:r>
          </a:p>
          <a:p>
            <a:pPr lvl="2"/>
            <a:r>
              <a:rPr lang="en-US" altLang="en-US" sz="1600" smtClean="0">
                <a:latin typeface="Arial Black" panose="020B0A04020102020204" pitchFamily="34" charset="0"/>
              </a:rPr>
              <a:t>Did not want more agrarian states created from Canada</a:t>
            </a:r>
          </a:p>
          <a:p>
            <a:pPr lvl="2"/>
            <a:r>
              <a:rPr lang="en-US" altLang="en-US" sz="1600" smtClean="0">
                <a:latin typeface="Arial Black" panose="020B0A04020102020204" pitchFamily="34" charset="0"/>
              </a:rPr>
              <a:t>New England bankers loaned money to Britain and Governors would not send militia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South and West supported</a:t>
            </a:r>
          </a:p>
          <a:p>
            <a:pPr lvl="2"/>
            <a:r>
              <a:rPr lang="en-US" altLang="en-US" sz="1600" smtClean="0">
                <a:latin typeface="Arial Black" panose="020B0A04020102020204" pitchFamily="34" charset="0"/>
              </a:rPr>
              <a:t>West wanted Canada, South wanted Florida (Spain was allies with Britain)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Democrat-Republicans supported war, Federalists opposed it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President Madison declares war June 1, 1812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Fought because of British impressments, blockades and inciting Indians</a:t>
            </a:r>
          </a:p>
          <a:p>
            <a:pPr lvl="2"/>
            <a:r>
              <a:rPr lang="en-US" altLang="en-US" sz="1600" smtClean="0">
                <a:latin typeface="Arial Black" panose="020B0A04020102020204" pitchFamily="34" charset="0"/>
              </a:rPr>
              <a:t>Needed war to prove viability of US nation and democracy as government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Believed US needed to eliminate Canadian support for Indians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Expected a quick war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Arial Black" panose="020B0A04020102020204" pitchFamily="34" charset="0"/>
              </a:rPr>
              <a:t>Avoidable War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latin typeface="Arial Black" panose="020B0A04020102020204" pitchFamily="34" charset="0"/>
              </a:rPr>
              <a:t>British economy was beginning to suffer from the American boycott and Napoleon’s blockade of Britain</a:t>
            </a:r>
          </a:p>
          <a:p>
            <a:endParaRPr lang="en-US" altLang="en-US" sz="2400" smtClean="0">
              <a:latin typeface="Arial Black" panose="020B0A04020102020204" pitchFamily="34" charset="0"/>
            </a:endParaRPr>
          </a:p>
          <a:p>
            <a:r>
              <a:rPr lang="en-US" altLang="en-US" sz="2400" smtClean="0">
                <a:latin typeface="Arial Black" panose="020B0A04020102020204" pitchFamily="34" charset="0"/>
              </a:rPr>
              <a:t>America declared war when Britain was finally ready to repeal Orders of Council</a:t>
            </a:r>
          </a:p>
          <a:p>
            <a:endParaRPr lang="en-US" altLang="en-US" sz="2400" smtClean="0">
              <a:latin typeface="Arial Black" panose="020B0A04020102020204" pitchFamily="34" charset="0"/>
            </a:endParaRPr>
          </a:p>
          <a:p>
            <a:r>
              <a:rPr lang="en-US" altLang="en-US" sz="2400" smtClean="0">
                <a:latin typeface="Arial Black" panose="020B0A04020102020204" pitchFamily="34" charset="0"/>
              </a:rPr>
              <a:t>US thought war would be short</a:t>
            </a:r>
          </a:p>
          <a:p>
            <a:pPr lvl="1"/>
            <a:r>
              <a:rPr lang="en-US" altLang="en-US" sz="2000" smtClean="0">
                <a:latin typeface="Arial Black" panose="020B0A04020102020204" pitchFamily="34" charset="0"/>
              </a:rPr>
              <a:t>US had bigger population than Canada</a:t>
            </a:r>
          </a:p>
          <a:p>
            <a:pPr lvl="1"/>
            <a:r>
              <a:rPr lang="en-US" altLang="en-US" sz="2000" smtClean="0">
                <a:latin typeface="Arial Black" panose="020B0A04020102020204" pitchFamily="34" charset="0"/>
              </a:rPr>
              <a:t>Britain was fighting France</a:t>
            </a:r>
          </a:p>
          <a:p>
            <a:pPr lvl="1"/>
            <a:endParaRPr lang="en-US" altLang="en-US" sz="2000" smtClean="0">
              <a:latin typeface="Arial Black" panose="020B0A04020102020204" pitchFamily="34" charset="0"/>
            </a:endParaRPr>
          </a:p>
          <a:p>
            <a:r>
              <a:rPr lang="en-US" altLang="en-US" sz="2400" smtClean="0">
                <a:latin typeface="Arial Black" panose="020B0A04020102020204" pitchFamily="34" charset="0"/>
              </a:rPr>
              <a:t>Britain was stronger than US thought</a:t>
            </a:r>
          </a:p>
          <a:p>
            <a:pPr lvl="1"/>
            <a:r>
              <a:rPr lang="en-US" altLang="en-US" sz="2000" smtClean="0">
                <a:latin typeface="Arial Black" panose="020B0A04020102020204" pitchFamily="34" charset="0"/>
              </a:rPr>
              <a:t>Canadian army same size as American</a:t>
            </a:r>
          </a:p>
          <a:p>
            <a:pPr lvl="1"/>
            <a:r>
              <a:rPr lang="en-US" altLang="en-US" sz="2000" smtClean="0">
                <a:latin typeface="Arial Black" panose="020B0A04020102020204" pitchFamily="34" charset="0"/>
              </a:rPr>
              <a:t>British Naval forces significantly stronger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200" smtClean="0">
                <a:latin typeface="Arial Black" panose="020B0A04020102020204" pitchFamily="34" charset="0"/>
              </a:rPr>
              <a:t>Election of 1800</a:t>
            </a:r>
          </a:p>
        </p:txBody>
      </p:sp>
      <p:sp>
        <p:nvSpPr>
          <p:cNvPr id="3076" name="Text Placeholder 4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5181600" cy="5791200"/>
          </a:xfrm>
        </p:spPr>
        <p:txBody>
          <a:bodyPr/>
          <a:lstStyle/>
          <a:p>
            <a:r>
              <a:rPr lang="en-US" altLang="en-US" sz="1600" smtClean="0">
                <a:latin typeface="Arial Black" panose="020B0A04020102020204" pitchFamily="34" charset="0"/>
              </a:rPr>
              <a:t>Federalists ran John Adams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Strong central government and law and order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Weakened by Alien and Sedition Acts, peace with France and split with Hamilton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Democratic-Republicans ran Thomas Jefferson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Agrarian, states rights, liberty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Accused of fathering kids with slaves, being antireligious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Jefferson wins, but tied with Burr</a:t>
            </a:r>
          </a:p>
          <a:p>
            <a:pPr lvl="1"/>
            <a:r>
              <a:rPr lang="en-US" altLang="en-US" sz="1600" smtClean="0">
                <a:latin typeface="Arial Black" panose="020B0A04020102020204" pitchFamily="34" charset="0"/>
              </a:rPr>
              <a:t>3/5 compromise increased southern electoral college votes, with allowed Jefferson to win</a:t>
            </a:r>
          </a:p>
          <a:p>
            <a:r>
              <a:rPr lang="en-US" altLang="en-US" sz="1600" smtClean="0">
                <a:latin typeface="Arial Black" panose="020B0A04020102020204" pitchFamily="34" charset="0"/>
              </a:rPr>
              <a:t>Peaceful transfer of power to opposing political force was unprecedented</a:t>
            </a:r>
          </a:p>
        </p:txBody>
      </p:sp>
      <p:pic>
        <p:nvPicPr>
          <p:cNvPr id="3077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4400"/>
            <a:ext cx="2317750" cy="2185988"/>
          </a:xfrm>
        </p:spPr>
      </p:pic>
      <p:pic>
        <p:nvPicPr>
          <p:cNvPr id="3074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4021"/>
          <a:stretch>
            <a:fillRect/>
          </a:stretch>
        </p:blipFill>
        <p:spPr>
          <a:xfrm>
            <a:off x="4862513" y="3100388"/>
            <a:ext cx="4281487" cy="37925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Jefferson’s Presidency</a:t>
            </a:r>
          </a:p>
        </p:txBody>
      </p:sp>
      <p:pic>
        <p:nvPicPr>
          <p:cNvPr id="5124" name="Picture 5" descr="jefferson stat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962400"/>
            <a:ext cx="191135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81263" y="914400"/>
            <a:ext cx="6662737" cy="5943600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Pursued a moderate course to encourage Federalists to switch parties</a:t>
            </a:r>
          </a:p>
          <a:p>
            <a:pPr lvl="1" eaLnBrk="1" hangingPunct="1"/>
            <a:endParaRPr lang="en-US" altLang="en-US" sz="1600" dirty="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Sought to downplay formality of government and eliminate distinctions between class and position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Effort to be more “democratic” in spirit instead of monarchical tendencies of Federalists</a:t>
            </a:r>
          </a:p>
          <a:p>
            <a:pPr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Wanted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to avoid industrialization and urbanization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Wanted nation based on agriculture</a:t>
            </a:r>
          </a:p>
          <a:p>
            <a:pPr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Wanted very limited central government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Cut military and spending to eliminate debt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Secretary of Treasurer Gallatin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left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most Hamilton policies intact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Alien and Sedition Acts were not renewed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Excise tax on whiskey was repealed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4812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Judiciary Act of 1801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3276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Judiciary Act 1801 created 16 judgeships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Federalists tried to keep control of judicial branch by appointing many judges just before Adams left office “midnight judges”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Jeffersonians saw this as Federalist attempt to keep control of judicial branch also would allow judges to ignore will of people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 wanted to fill positions from people in his party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Did not deliver notices of appointment after he was sworn in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Patronage is practice of appointing loyal party members as a reward and to build party strength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Democrat-Republicans tried to impeach several judges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</p:txBody>
      </p:sp>
      <p:pic>
        <p:nvPicPr>
          <p:cNvPr id="614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r="2872" b="12144"/>
          <a:stretch>
            <a:fillRect/>
          </a:stretch>
        </p:blipFill>
        <p:spPr>
          <a:xfrm>
            <a:off x="2514600" y="4373563"/>
            <a:ext cx="3922713" cy="23558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68580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latin typeface="Arial Black" panose="020B0A04020102020204" pitchFamily="34" charset="0"/>
              </a:rPr>
              <a:t>Marbury v. Madison (1803)</a:t>
            </a:r>
            <a:endParaRPr lang="en-US" altLang="en-US" sz="3200" smtClean="0"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066800"/>
            <a:ext cx="57150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Marbury was a midnight judge who did not receive his commission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Sued Secretary of State James Madison to force delivery of commission</a:t>
            </a: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Chief Justice Marshall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Used case to establish power of Supreme Court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Ruled section of Judiciary Act was unconstitutional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Established the precedent of </a:t>
            </a:r>
            <a:r>
              <a:rPr lang="en-US" altLang="en-US" sz="1600" smtClean="0">
                <a:solidFill>
                  <a:srgbClr val="FF0000"/>
                </a:solidFill>
                <a:latin typeface="Arial Black" panose="020B0A04020102020204" pitchFamily="34" charset="0"/>
              </a:rPr>
              <a:t>judicial review</a:t>
            </a:r>
          </a:p>
          <a:p>
            <a:pPr lvl="2" eaLnBrk="1" hangingPunct="1"/>
            <a:r>
              <a:rPr lang="en-US" altLang="en-US" sz="1600" smtClean="0">
                <a:latin typeface="Arial Black" panose="020B0A04020102020204" pitchFamily="34" charset="0"/>
              </a:rPr>
              <a:t>Supreme Court has authority to review acts of Congress and declare unconstitutional</a:t>
            </a:r>
          </a:p>
          <a:p>
            <a:pPr lvl="2" eaLnBrk="1" hangingPunct="1"/>
            <a:r>
              <a:rPr lang="en-US" altLang="en-US" sz="1600" smtClean="0">
                <a:latin typeface="Arial Black" panose="020B0A04020102020204" pitchFamily="34" charset="0"/>
              </a:rPr>
              <a:t>States tried to claim right to determine constitutionality in Kentucky resolutions (1798)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 Black" panose="020B0A04020102020204" pitchFamily="34" charset="0"/>
              </a:rPr>
              <a:t>Impeachment of Samuel Chase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410200" cy="5562600"/>
          </a:xfrm>
        </p:spPr>
        <p:txBody>
          <a:bodyPr/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Jeffersonians attempted to impeach Chase as retaliation for </a:t>
            </a:r>
            <a:r>
              <a:rPr lang="en-US" altLang="en-US" sz="1600" i="1" smtClean="0">
                <a:latin typeface="Arial Black" panose="020B0A04020102020204" pitchFamily="34" charset="0"/>
              </a:rPr>
              <a:t>Marbury </a:t>
            </a:r>
            <a:r>
              <a:rPr lang="en-US" altLang="en-US" sz="1600" smtClean="0">
                <a:latin typeface="Arial Black" panose="020B0A04020102020204" pitchFamily="34" charset="0"/>
              </a:rPr>
              <a:t> decision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Was acquitted because Congress ruled that an official can only be impeached for treason, bribery or other high crimes or misdemeanors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Made sure that impeachment could not be used as a political tool to get rid of judges</a:t>
            </a:r>
          </a:p>
        </p:txBody>
      </p:sp>
      <p:pic>
        <p:nvPicPr>
          <p:cNvPr id="8196" name="Picture 5" descr="Samuel_C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1" y="1600200"/>
            <a:ext cx="273747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Barbary Pirates</a:t>
            </a:r>
          </a:p>
        </p:txBody>
      </p:sp>
      <p:pic>
        <p:nvPicPr>
          <p:cNvPr id="9221" name="Picture 9" descr="barbary_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5" y="3938588"/>
            <a:ext cx="2396029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33800" y="1219200"/>
            <a:ext cx="5410200" cy="2209800"/>
          </a:xfrm>
        </p:spPr>
        <p:txBody>
          <a:bodyPr/>
          <a:lstStyle/>
          <a:p>
            <a:pPr eaLnBrk="1" hangingPunct="1"/>
            <a:r>
              <a:rPr lang="en-US" altLang="en-US" sz="1600" smtClean="0">
                <a:latin typeface="Arial Black" panose="020B0A04020102020204" pitchFamily="34" charset="0"/>
              </a:rPr>
              <a:t>Jefferson had eliminated most military spending to save money and follow republican ideas</a:t>
            </a:r>
          </a:p>
          <a:p>
            <a:pPr lvl="1" eaLnBrk="1" hangingPunct="1"/>
            <a:r>
              <a:rPr lang="en-US" altLang="en-US" sz="1600" smtClean="0">
                <a:latin typeface="Arial Black" panose="020B0A04020102020204" pitchFamily="34" charset="0"/>
              </a:rPr>
              <a:t>Distrusted standing armies – feared it could lead to dictatorships</a:t>
            </a:r>
          </a:p>
          <a:p>
            <a:pPr eaLnBrk="1" hangingPunct="1"/>
            <a:endParaRPr lang="en-US" altLang="en-US" sz="1600" smtClean="0">
              <a:latin typeface="Arial Black" panose="020B0A04020102020204" pitchFamily="34" charset="0"/>
            </a:endParaRP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3758821" y="3657600"/>
            <a:ext cx="5029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 Black" panose="020B0A04020102020204" pitchFamily="34" charset="0"/>
              </a:rPr>
              <a:t>Barbary States of North Africa sent out pirates to attack ships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 Black" panose="020B0A04020102020204" pitchFamily="34" charset="0"/>
              </a:rPr>
              <a:t>Kidnapped ships and held them for ransom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 Black" panose="020B0A04020102020204" pitchFamily="34" charset="0"/>
              </a:rPr>
              <a:t>Jefferson sent navy to fight pirates to stop pirates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 Black" panose="020B0A04020102020204" pitchFamily="34" charset="0"/>
              </a:rPr>
              <a:t>US gets peace treaty in 1805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16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>
                <a:latin typeface="Arial Black" panose="020B0A04020102020204" pitchFamily="34" charset="0"/>
              </a:rPr>
              <a:t>Demonstrated America’s ability to defend itself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</a:rPr>
              <a:t>Louisiana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791200" cy="5791200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Napoleon takes Louisiana back from Spain in a secret treaty in 1800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Made Americans worried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latin typeface="Arial Black" panose="020B0A04020102020204" pitchFamily="34" charset="0"/>
              </a:rPr>
              <a:t>Westerners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depended on access to Mississippi for trade and survival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latin typeface="Arial Black" panose="020B0A04020102020204" pitchFamily="34" charset="0"/>
              </a:rPr>
              <a:t>Jefferson wanted to encourage expansion of farm land in the west</a:t>
            </a:r>
          </a:p>
          <a:p>
            <a:pPr lvl="1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Jefferson sent James Monroe to France to help Robert Livingston buy New Orleans for $10 million</a:t>
            </a:r>
          </a:p>
          <a:p>
            <a:pPr lvl="2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US was not afraid of Spain, but feared power of France</a:t>
            </a:r>
          </a:p>
          <a:p>
            <a:pPr lvl="2" eaLnBrk="1" hangingPunct="1"/>
            <a:r>
              <a:rPr lang="en-US" altLang="en-US" sz="1600" dirty="0" smtClean="0">
                <a:latin typeface="Arial Black" panose="020B0A04020102020204" pitchFamily="34" charset="0"/>
              </a:rPr>
              <a:t>Jefferson warned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that the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US would ally with England if France denied access to New Orleans</a:t>
            </a:r>
          </a:p>
          <a:p>
            <a:pPr lvl="2" eaLnBrk="1" hangingPunct="1"/>
            <a:endParaRPr lang="en-US" altLang="en-US" sz="1600" dirty="0" smtClean="0">
              <a:latin typeface="Arial Black" panose="020B0A04020102020204" pitchFamily="34" charset="0"/>
            </a:endParaRPr>
          </a:p>
        </p:txBody>
      </p:sp>
      <p:pic>
        <p:nvPicPr>
          <p:cNvPr id="10244" name="Picture 5" descr="Napoleon_Bonapar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52" y="3405981"/>
            <a:ext cx="539496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4290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376</TotalTime>
  <Words>1859</Words>
  <Application>Microsoft Office PowerPoint</Application>
  <PresentationFormat>On-screen Show (4:3)</PresentationFormat>
  <Paragraphs>239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Arial Black</vt:lpstr>
      <vt:lpstr>Ion</vt:lpstr>
      <vt:lpstr>The Triumphs and Travails of The Jeffersonian Republic</vt:lpstr>
      <vt:lpstr>Big Ideas . . .</vt:lpstr>
      <vt:lpstr>Election of 1800</vt:lpstr>
      <vt:lpstr>Jefferson’s Presidency</vt:lpstr>
      <vt:lpstr>Judiciary Act of 1801</vt:lpstr>
      <vt:lpstr>Marbury v. Madison (1803)</vt:lpstr>
      <vt:lpstr>Impeachment of Samuel Chase</vt:lpstr>
      <vt:lpstr>Barbary Pirates</vt:lpstr>
      <vt:lpstr>Louisiana</vt:lpstr>
      <vt:lpstr>Haitian Revolution and Louisiana Purchase</vt:lpstr>
      <vt:lpstr>Jefferson’s constitutional dilemma</vt:lpstr>
      <vt:lpstr>Louisiana Purchase</vt:lpstr>
      <vt:lpstr>Zebulon Pike</vt:lpstr>
      <vt:lpstr>Aaron Burr Conspiracies</vt:lpstr>
      <vt:lpstr>Burr Conspiracy</vt:lpstr>
      <vt:lpstr>War between Britain and France</vt:lpstr>
      <vt:lpstr>Chesapeake Affair (1807)</vt:lpstr>
      <vt:lpstr>Embargo Act of 1807</vt:lpstr>
      <vt:lpstr>James Madison</vt:lpstr>
      <vt:lpstr>War Hawks</vt:lpstr>
      <vt:lpstr>Battle of Tippecanoe (1811)</vt:lpstr>
      <vt:lpstr>War of 1812 Mr. Madison’s War</vt:lpstr>
      <vt:lpstr>Avoidable War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and His Politics</dc:title>
  <dc:creator>John King</dc:creator>
  <cp:lastModifiedBy>Paul Walters</cp:lastModifiedBy>
  <cp:revision>36</cp:revision>
  <dcterms:created xsi:type="dcterms:W3CDTF">2009-10-23T02:54:11Z</dcterms:created>
  <dcterms:modified xsi:type="dcterms:W3CDTF">2014-10-07T14:27:39Z</dcterms:modified>
</cp:coreProperties>
</file>