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565A8503-242A-45AF-A707-04DD0FD72D9A}" type="slidenum">
              <a: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  <a:t>‹#›</a:t>
            </a:fld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79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5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 charset="0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2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26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>
                <a:latin typeface="Times New Roman" pitchFamily="18" charset="0"/>
              </a:defRPr>
            </a:lvl1pPr>
            <a:lvl2pPr>
              <a:defRPr sz="2400">
                <a:latin typeface="Times New Roman" pitchFamily="18" charset="0"/>
              </a:defRPr>
            </a:lvl2pPr>
            <a:lvl3pPr>
              <a:defRPr sz="2000">
                <a:latin typeface="Times New Roman" pitchFamily="18" charset="0"/>
              </a:defRPr>
            </a:lvl3pPr>
            <a:lvl4pPr>
              <a:defRPr sz="1800">
                <a:latin typeface="Times New Roman" pitchFamily="18" charset="0"/>
              </a:defRPr>
            </a:lvl4pPr>
            <a:lvl5pPr>
              <a:defRPr sz="1800">
                <a:latin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0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600">
                <a:latin typeface="Times New Roman" pitchFamily="18" charset="0"/>
              </a:defRPr>
            </a:lvl4pPr>
            <a:lvl5pPr>
              <a:defRPr sz="1600">
                <a:latin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</a:defRPr>
            </a:lvl1pPr>
            <a:lvl2pPr>
              <a:defRPr sz="2800">
                <a:latin typeface="Times New Roman" pitchFamily="18" charset="0"/>
              </a:defRPr>
            </a:lvl2pPr>
            <a:lvl3pPr>
              <a:defRPr sz="2400">
                <a:latin typeface="Times New Roman" pitchFamily="18" charset="0"/>
              </a:defRPr>
            </a:lvl3pPr>
            <a:lvl4pPr>
              <a:defRPr sz="2000">
                <a:latin typeface="Times New Roman" pitchFamily="18" charset="0"/>
              </a:defRPr>
            </a:lvl4pPr>
            <a:lvl5pPr>
              <a:defRPr sz="2000">
                <a:latin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87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9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0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685799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1371599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2057400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2743199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3429000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4114800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4800600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/>
          <a:stretch>
            <a:fillRect/>
          </a:stretch>
        </p:blipFill>
        <p:spPr>
          <a:xfrm>
            <a:off x="0" y="5486399"/>
            <a:ext cx="9144000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r="12649" b="3981"/>
          <a:stretch>
            <a:fillRect/>
          </a:stretch>
        </p:blipFill>
        <p:spPr>
          <a:xfrm>
            <a:off x="0" y="6172200"/>
            <a:ext cx="9144000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Placeholder 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Times New Roman" pitchFamily="18" charset="0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Times New Roman" pitchFamily="18" charset="0"/>
          <a:ea typeface="Microsoft YaHei" pitchFamily="2"/>
          <a:cs typeface="Mangal" pitchFamily="2"/>
        </a:defRPr>
      </a:lvl1pPr>
      <a:lvl2pPr>
        <a:defRPr>
          <a:latin typeface="Times New Roman" pitchFamily="18" charset="0"/>
        </a:defRPr>
      </a:lvl2pPr>
      <a:lvl3pPr>
        <a:defRPr>
          <a:latin typeface="Times New Roman" pitchFamily="18" charset="0"/>
        </a:defRPr>
      </a:lvl3pPr>
      <a:lvl4pPr>
        <a:defRPr>
          <a:latin typeface="Times New Roman" pitchFamily="18" charset="0"/>
        </a:defRPr>
      </a:lvl4pPr>
      <a:lvl5pPr>
        <a:defRPr>
          <a:latin typeface="Times New Roman" pitchFamily="18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95400"/>
            <a:ext cx="5715000" cy="381000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1912: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The Election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that Changed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the Century</a:t>
            </a:r>
          </a:p>
        </p:txBody>
      </p:sp>
      <p:sp>
        <p:nvSpPr>
          <p:cNvPr id="3" name="Freeform 2"/>
          <p:cNvSpPr/>
          <p:nvPr/>
        </p:nvSpPr>
        <p:spPr>
          <a:xfrm>
            <a:off x="2895479" y="5657760"/>
            <a:ext cx="4572000" cy="109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6868CE"/>
            </a:solidFill>
            <a:prstDash val="solid"/>
            <a:miter/>
          </a:ln>
          <a:effectLst>
            <a:outerShdw dist="17819" dir="2700000" algn="tl">
              <a:srgbClr val="3E3E7B"/>
            </a:outerShdw>
          </a:effectLst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i="0" u="none" strike="noStrike" baseline="0">
                <a:ln>
                  <a:noFill/>
                </a:ln>
                <a:solidFill>
                  <a:srgbClr val="E02B00"/>
                </a:solidFill>
                <a:effectLst>
                  <a:outerShdw dist="17961" dir="2700000">
                    <a:scrgbClr r="0" g="0" b="0"/>
                  </a:outerShdw>
                </a:effectLst>
                <a:latin typeface="Wrangler" pitchFamily="34"/>
                <a:ea typeface="Microsoft YaHei" pitchFamily="2"/>
                <a:cs typeface="Mangal" pitchFamily="2"/>
              </a:rPr>
              <a:t>Mr. Walters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1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i="0" u="none" strike="noStrike" baseline="0">
                <a:ln>
                  <a:noFill/>
                </a:ln>
                <a:solidFill>
                  <a:srgbClr val="E02B00"/>
                </a:solidFill>
                <a:effectLst>
                  <a:outerShdw dist="17961" dir="2700000">
                    <a:scrgbClr r="0" g="0" b="0"/>
                  </a:outerShdw>
                </a:effectLst>
                <a:latin typeface="Wrangler" pitchFamily="34"/>
                <a:ea typeface="Microsoft YaHei" pitchFamily="2"/>
                <a:cs typeface="Mangal" pitchFamily="2"/>
              </a:rPr>
              <a:t>Chapter 29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320" y="76320"/>
            <a:ext cx="7772400" cy="134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Progressive Party Platform</a:t>
            </a:r>
          </a:p>
        </p:txBody>
      </p:sp>
      <p:sp>
        <p:nvSpPr>
          <p:cNvPr id="3" name="Freeform 2"/>
          <p:cNvSpPr/>
          <p:nvPr/>
        </p:nvSpPr>
        <p:spPr>
          <a:xfrm>
            <a:off x="2209680" y="936720"/>
            <a:ext cx="5715000" cy="57883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Women’s suffrage.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Graduated income tax.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Inheritance tax for the rich.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Lower tariffs.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Limits on campaign spending.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Currency reform.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Minimum wage laws.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Social insurance.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Abolition of child labor.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Workmen’s compensation.</a:t>
            </a:r>
          </a:p>
        </p:txBody>
      </p:sp>
      <p:sp>
        <p:nvSpPr>
          <p:cNvPr id="4" name="Freeform 3"/>
          <p:cNvSpPr/>
          <p:nvPr/>
        </p:nvSpPr>
        <p:spPr>
          <a:xfrm>
            <a:off x="7848720" y="974880"/>
            <a:ext cx="609480" cy="558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N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e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w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/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N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a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t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i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o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n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a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l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i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s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38479" y="228600"/>
            <a:ext cx="487692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Socialist Party </a:t>
            </a:r>
            <a:br>
              <a:rPr lang="en-US" sz="40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0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&amp; Eugene V. Debs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6000" contrast="6000"/>
            <a:alphaModFix/>
          </a:blip>
          <a:srcRect/>
          <a:stretch>
            <a:fillRect/>
          </a:stretch>
        </p:blipFill>
        <p:spPr>
          <a:xfrm>
            <a:off x="1959120" y="533520"/>
            <a:ext cx="2003399" cy="601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24280" y="2328420"/>
            <a:ext cx="3581640" cy="2708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267080" y="4952880"/>
            <a:ext cx="464832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The issue is Socialism versus Capitalism.  I am for Socialism because I am for humanity.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3880" y="228600"/>
            <a:ext cx="7239240" cy="14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“The Working Class Candidates”</a:t>
            </a:r>
          </a:p>
        </p:txBody>
      </p:sp>
      <p:sp>
        <p:nvSpPr>
          <p:cNvPr id="3" name="Freeform 2"/>
          <p:cNvSpPr/>
          <p:nvPr/>
        </p:nvSpPr>
        <p:spPr>
          <a:xfrm>
            <a:off x="5451480" y="5550480"/>
            <a:ext cx="180720" cy="42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100" b="0" i="0" u="none" strike="noStrike" baseline="0">
              <a:ln>
                <a:noFill/>
              </a:ln>
              <a:solidFill>
                <a:srgbClr val="000000"/>
              </a:solidFill>
              <a:latin typeface="Wingdings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100" b="0" i="0" u="none" strike="noStrike" baseline="0">
              <a:ln>
                <a:noFill/>
              </a:ln>
              <a:solidFill>
                <a:srgbClr val="000000"/>
              </a:solidFill>
              <a:latin typeface="Wingdings" pitchFamily="34"/>
              <a:ea typeface="Microsoft YaHei" pitchFamily="2"/>
              <a:cs typeface="Mangal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34319" y="1600200"/>
            <a:ext cx="1904760" cy="19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 bright="-6000" contrast="6000"/>
            <a:alphaModFix/>
          </a:blip>
          <a:srcRect t="7677" b="7795"/>
          <a:stretch>
            <a:fillRect/>
          </a:stretch>
        </p:blipFill>
        <p:spPr>
          <a:xfrm>
            <a:off x="1905000" y="1800912"/>
            <a:ext cx="4267079" cy="37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1752479" y="5791320"/>
            <a:ext cx="525780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  <a:t>Eugene V. Debs       Emil </a:t>
            </a:r>
            <a:r>
              <a:rPr lang="en-US" sz="2000" b="1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  <a:t>Seigel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  <a:t/>
            </a:r>
            <a:b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Mangal" pitchFamily="2"/>
              </a:rPr>
              <a:t> for President      for Vice-President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5">
            <a:lum contrast="6000"/>
            <a:alphaModFix/>
          </a:blip>
          <a:srcRect/>
          <a:stretch>
            <a:fillRect/>
          </a:stretch>
        </p:blipFill>
        <p:spPr>
          <a:xfrm>
            <a:off x="7086600" y="4267080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320" y="196920"/>
            <a:ext cx="7772400" cy="71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Socialist Party Platform</a:t>
            </a:r>
          </a:p>
        </p:txBody>
      </p:sp>
      <p:sp>
        <p:nvSpPr>
          <p:cNvPr id="3" name="Freeform 2"/>
          <p:cNvSpPr/>
          <p:nvPr/>
        </p:nvSpPr>
        <p:spPr>
          <a:xfrm>
            <a:off x="2057400" y="1212840"/>
            <a:ext cx="6477119" cy="47265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Government ownership of railroads and utilities.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Guaranteed income tax.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No tariffs.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8-hour work day.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Better housing.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Government inspection of factories.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778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7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Women’s suffrage.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599" y="76320"/>
            <a:ext cx="7620120" cy="201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Democratic Party &amp;</a:t>
            </a:r>
            <a:b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Governor Woodrow Wilson (NJ)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/>
          <a:stretch>
            <a:fillRect/>
          </a:stretch>
        </p:blipFill>
        <p:spPr>
          <a:xfrm>
            <a:off x="6019919" y="1676519"/>
            <a:ext cx="1447560" cy="14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 contrast="6000"/>
            <a:alphaModFix/>
          </a:blip>
          <a:srcRect/>
          <a:stretch>
            <a:fillRect/>
          </a:stretch>
        </p:blipFill>
        <p:spPr>
          <a:xfrm>
            <a:off x="7391520" y="2895479"/>
            <a:ext cx="127151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05120" y="2209800"/>
            <a:ext cx="289548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6019919" y="4543559"/>
            <a:ext cx="2666880" cy="155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Could he rescue the Democratic Party from “</a:t>
            </a:r>
            <a:r>
              <a:rPr lang="en-US" sz="2400" b="1" i="0" u="none" strike="noStrike" baseline="0" dirty="0" err="1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Bryanism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”??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00200" y="720719"/>
            <a:ext cx="2590919" cy="50804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Reform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Governor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of NJ: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/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It Takes</a:t>
            </a:r>
            <a:b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Time</a:t>
            </a:r>
            <a:b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to Remove</a:t>
            </a:r>
            <a:b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Grime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l="8287" t="3529" r="8868" b="8233"/>
          <a:stretch>
            <a:fillRect/>
          </a:stretch>
        </p:blipFill>
        <p:spPr>
          <a:xfrm>
            <a:off x="4470480" y="304920"/>
            <a:ext cx="4216320" cy="632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320" y="196920"/>
            <a:ext cx="7772400" cy="71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Democratic Party Platform</a:t>
            </a:r>
          </a:p>
        </p:txBody>
      </p:sp>
      <p:sp>
        <p:nvSpPr>
          <p:cNvPr id="3" name="Freeform 2"/>
          <p:cNvSpPr/>
          <p:nvPr/>
        </p:nvSpPr>
        <p:spPr>
          <a:xfrm>
            <a:off x="2438280" y="990719"/>
            <a:ext cx="6400799" cy="53780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Government control of the monopolies  </a:t>
            </a:r>
            <a:b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   </a:t>
            </a: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Wingdings" pitchFamily="34"/>
                <a:ea typeface="Microsoft YaHei" pitchFamily="2"/>
                <a:cs typeface="Mangal" pitchFamily="2"/>
              </a:rPr>
              <a:t></a:t>
            </a: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 trusts in general were bad</a:t>
            </a:r>
            <a:b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   </a:t>
            </a: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Wingdings" pitchFamily="34"/>
                <a:ea typeface="Microsoft YaHei" pitchFamily="2"/>
                <a:cs typeface="Mangal" pitchFamily="2"/>
              </a:rPr>
              <a:t></a:t>
            </a: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 eliminate them!!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Tariff reduction.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One-term President.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Direct election of Senators.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Create a Department of Labor.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Strengthen the Sherman Anti-Trust Act.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Did NOT support women’s suffrage.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Opposed to a central bank.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1447919"/>
            <a:ext cx="457200" cy="411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Ne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w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/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F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r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e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e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d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o</a:t>
            </a:r>
            <a:b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Elephant" pitchFamily="18"/>
                <a:ea typeface="Microsoft YaHei" pitchFamily="2"/>
                <a:cs typeface="Mangal" pitchFamily="2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319" y="990719"/>
            <a:ext cx="2971800" cy="3276359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9191DB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The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9191DB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Key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9191DB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Issues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/>
          <a:stretch>
            <a:fillRect/>
          </a:stretch>
        </p:blipFill>
        <p:spPr>
          <a:xfrm>
            <a:off x="3429000" y="5054759"/>
            <a:ext cx="3200400" cy="104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248400" y="2057400"/>
            <a:ext cx="2667000" cy="28029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Up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Against 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Hurdles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l="1954" t="11092"/>
          <a:stretch>
            <a:fillRect/>
          </a:stretch>
        </p:blipFill>
        <p:spPr>
          <a:xfrm>
            <a:off x="1854360" y="838080"/>
            <a:ext cx="4433973" cy="49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599" y="76320"/>
            <a:ext cx="7620120" cy="79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87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Never Again!</a:t>
            </a:r>
          </a:p>
        </p:txBody>
      </p:sp>
      <p:sp>
        <p:nvSpPr>
          <p:cNvPr id="3" name="Freeform 2"/>
          <p:cNvSpPr/>
          <p:nvPr/>
        </p:nvSpPr>
        <p:spPr>
          <a:xfrm>
            <a:off x="1523880" y="6095880"/>
            <a:ext cx="7391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Taft Abandons Support for Women’s Suffrage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 r="235" b="3125"/>
          <a:stretch>
            <a:fillRect/>
          </a:stretch>
        </p:blipFill>
        <p:spPr>
          <a:xfrm>
            <a:off x="3124079" y="990719"/>
            <a:ext cx="4233960" cy="495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280" y="1143000"/>
            <a:ext cx="4953240" cy="304812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9191DB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The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9191DB"/>
                </a:solidFill>
                <a:effectLst>
                  <a:outerShdw dist="17819" dir="2700000" algn="tl">
                    <a:srgbClr val="990000"/>
                  </a:outerShdw>
                </a:effectLst>
                <a:latin typeface="PosterBodoni BT" pitchFamily="18"/>
                <a:ea typeface="PosterBodoni BT" pitchFamily="18"/>
                <a:cs typeface="PosterBodoni BT" pitchFamily="18"/>
              </a:rPr>
              <a:t>Candidates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/>
          <a:stretch>
            <a:fillRect/>
          </a:stretch>
        </p:blipFill>
        <p:spPr>
          <a:xfrm>
            <a:off x="3429000" y="4902120"/>
            <a:ext cx="3200400" cy="104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400799" y="979560"/>
            <a:ext cx="2514600" cy="43315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TR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&amp;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Women’s</a:t>
            </a:r>
            <a:b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3600" b="1" i="0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Suffrage: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Militant Recruit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l="8337" t="2956" r="8337" b="9770"/>
          <a:stretch>
            <a:fillRect/>
          </a:stretch>
        </p:blipFill>
        <p:spPr>
          <a:xfrm>
            <a:off x="2089080" y="304920"/>
            <a:ext cx="4235400" cy="624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3880" y="304920"/>
            <a:ext cx="7391520" cy="14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Woman Suffrage Before 1920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 b="5797"/>
          <a:stretch>
            <a:fillRect/>
          </a:stretch>
        </p:blipFill>
        <p:spPr>
          <a:xfrm>
            <a:off x="2743199" y="1739520"/>
            <a:ext cx="4835520" cy="495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00200" y="228600"/>
            <a:ext cx="7391520" cy="14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Trying to Catch the Colored Vote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 l="3612" t="5707" r="4823" b="11613"/>
          <a:stretch>
            <a:fillRect/>
          </a:stretch>
        </p:blipFill>
        <p:spPr>
          <a:xfrm>
            <a:off x="2400300" y="1693680"/>
            <a:ext cx="5791320" cy="441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95280" y="533520"/>
            <a:ext cx="76964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An Actual 1912 Ballot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r="1506" b="2910"/>
          <a:stretch>
            <a:fillRect/>
          </a:stretch>
        </p:blipFill>
        <p:spPr>
          <a:xfrm>
            <a:off x="609599" y="1752600"/>
            <a:ext cx="8329589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95280" y="152280"/>
            <a:ext cx="762012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Election Results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6000" contrast="12000"/>
            <a:alphaModFix/>
          </a:blip>
          <a:srcRect/>
          <a:stretch>
            <a:fillRect/>
          </a:stretch>
        </p:blipFill>
        <p:spPr>
          <a:xfrm>
            <a:off x="1447919" y="990719"/>
            <a:ext cx="7391160" cy="3970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752479" y="5105520"/>
            <a:ext cx="7162920" cy="16282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SzPts val="2263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By 1912, 100,000 fewer people had voted for Wilson than had voted for Bryan in 1908.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SzPts val="2263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The 1912 election marked the apogee of the Socialist movement in America.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3880" y="549360"/>
            <a:ext cx="7391520" cy="277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GOP Divided by Bull Moose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Equals Democratic Victory!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12000"/>
            <a:alphaModFix/>
          </a:blip>
          <a:srcRect t="3086" r="5298" b="10430"/>
          <a:stretch>
            <a:fillRect/>
          </a:stretch>
        </p:blipFill>
        <p:spPr>
          <a:xfrm>
            <a:off x="1523880" y="2666880"/>
            <a:ext cx="7315200" cy="229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248520" y="1405080"/>
            <a:ext cx="2514600" cy="4465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GOP: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An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Extinct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Animal?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-6000" contrast="6000"/>
            <a:alphaModFix/>
          </a:blip>
          <a:srcRect l="5480" t="2568" r="6732" b="2568"/>
          <a:stretch>
            <a:fillRect/>
          </a:stretch>
        </p:blipFill>
        <p:spPr>
          <a:xfrm>
            <a:off x="2065320" y="380880"/>
            <a:ext cx="3954600" cy="609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95400"/>
            <a:ext cx="7239000" cy="403848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>
                <a:gd name="adj" fmla="val 49611"/>
              </a:avLst>
            </a:prstTxWarp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How did </a:t>
            </a: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the election </a:t>
            </a: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of </a:t>
            </a: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1912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change politics in America</a:t>
            </a:r>
            <a:r>
              <a:rPr lang="en-US" sz="1800" b="0" i="0" u="none" strike="noStrike" spc="3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PosterBodoni BT" pitchFamily="16"/>
                <a:ea typeface="PosterBodoni BT" pitchFamily="16"/>
                <a:cs typeface="PosterBodoni BT" pitchFamily="16"/>
              </a:defRPr>
            </a:pP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for </a:t>
            </a: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the rest </a:t>
            </a: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of</a:t>
            </a:r>
            <a:r>
              <a:rPr lang="en-US" sz="1800" b="0" i="0" u="none" strike="noStrike" spc="3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 </a:t>
            </a:r>
            <a:r>
              <a:rPr lang="en-US" sz="1800" b="0" i="0" u="none" strike="noStrike" spc="3" baseline="0" dirty="0" smtClean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the </a:t>
            </a:r>
            <a:r>
              <a:rPr lang="en-US" sz="1800" b="0" i="0" u="none" strike="noStrike" spc="3" baseline="0" dirty="0">
                <a:ln w="19080">
                  <a:solidFill>
                    <a:srgbClr val="E02B00"/>
                  </a:solidFill>
                  <a:prstDash val="solid"/>
                  <a:miter/>
                </a:ln>
                <a:solidFill>
                  <a:srgbClr val="6868CE"/>
                </a:solidFill>
                <a:latin typeface="Times New Roman" pitchFamily="18" charset="0"/>
                <a:ea typeface="PosterBodoni BT" pitchFamily="18"/>
                <a:cs typeface="Times New Roman" pitchFamily="18" charset="0"/>
              </a:rPr>
              <a:t>20c?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724280" y="609480"/>
            <a:ext cx="4038840" cy="47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Republican Party 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&amp;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President 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William H. Taft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bright="12000" contrast="6000"/>
            <a:alphaModFix/>
          </a:blip>
          <a:srcRect l="8827" t="2669" r="5888" b="1332"/>
          <a:stretch>
            <a:fillRect/>
          </a:stretch>
        </p:blipFill>
        <p:spPr>
          <a:xfrm>
            <a:off x="2133720" y="762120"/>
            <a:ext cx="2209680" cy="5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 bright="-6000" contrast="6000"/>
            <a:alphaModFix/>
          </a:blip>
          <a:srcRect/>
          <a:stretch>
            <a:fillRect/>
          </a:stretch>
        </p:blipFill>
        <p:spPr>
          <a:xfrm>
            <a:off x="5791320" y="4819681"/>
            <a:ext cx="1828800" cy="203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47800" y="1038240"/>
            <a:ext cx="2590680" cy="28029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Keep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Whistle</a:t>
            </a:r>
            <a:b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 dirty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Blowing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t="6260"/>
          <a:stretch>
            <a:fillRect/>
          </a:stretch>
        </p:blipFill>
        <p:spPr>
          <a:xfrm>
            <a:off x="4429080" y="533520"/>
            <a:ext cx="425772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981080" y="4924440"/>
            <a:ext cx="6705720" cy="155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Taft was </a:t>
            </a:r>
            <a:b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determined to </a:t>
            </a:r>
            <a:b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defeat TR and preserve the conservative heart of the Republican Party.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320" y="196920"/>
            <a:ext cx="7772400" cy="71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Republican Party Platform</a:t>
            </a:r>
          </a:p>
        </p:txBody>
      </p:sp>
      <p:sp>
        <p:nvSpPr>
          <p:cNvPr id="3" name="Freeform 2"/>
          <p:cNvSpPr/>
          <p:nvPr/>
        </p:nvSpPr>
        <p:spPr>
          <a:xfrm>
            <a:off x="1905120" y="1143000"/>
            <a:ext cx="6933960" cy="4993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High import tariffs.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Put limitations on female and child labor.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Workman’s Compensation Laws.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Against initiative, referendum, and recall.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Against “bad” trusts.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Creation of a Federal Trade Commission.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Stay on the gold standard.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ts val="2571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i="0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Conservation of natural resources because they are finite.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599" y="457200"/>
            <a:ext cx="3809880" cy="4574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Progressive Party &amp;</a:t>
            </a:r>
            <a:b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Former President </a:t>
            </a:r>
            <a:b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Theodore </a:t>
            </a:r>
            <a:b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2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Roosevelt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/>
          <a:stretch>
            <a:fillRect/>
          </a:stretch>
        </p:blipFill>
        <p:spPr>
          <a:xfrm>
            <a:off x="5257800" y="304920"/>
            <a:ext cx="365436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 contrast="12000"/>
            <a:alphaModFix/>
          </a:blip>
          <a:srcRect/>
          <a:stretch>
            <a:fillRect/>
          </a:stretch>
        </p:blipFill>
        <p:spPr>
          <a:xfrm>
            <a:off x="262079" y="2895600"/>
            <a:ext cx="1414440" cy="1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676519" y="5410079"/>
            <a:ext cx="693396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People should rise</a:t>
            </a:r>
            <a:b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above their sectarian</a:t>
            </a:r>
            <a:b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interests to promote the general good.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599" y="152280"/>
            <a:ext cx="7467479" cy="21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Theodore Roosevelt at</a:t>
            </a:r>
            <a:b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Osawatomie, KS:   </a:t>
            </a: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New Nationalism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/>
          <a:stretch>
            <a:fillRect/>
          </a:stretch>
        </p:blipFill>
        <p:spPr>
          <a:xfrm>
            <a:off x="1676519" y="2133599"/>
            <a:ext cx="7086600" cy="3733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905120" y="6019919"/>
            <a:ext cx="67053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39480" marR="0" lvl="0" indent="-33948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339480" algn="l"/>
                <a:tab pos="1253880" algn="l"/>
                <a:tab pos="2168280" algn="l"/>
                <a:tab pos="3082679" algn="l"/>
                <a:tab pos="3997080" algn="l"/>
                <a:tab pos="4911480" algn="l"/>
                <a:tab pos="5825879" algn="l"/>
                <a:tab pos="6740279" algn="l"/>
                <a:tab pos="7654680" algn="l"/>
                <a:tab pos="8569080" algn="l"/>
                <a:tab pos="9483480" algn="l"/>
                <a:tab pos="1039788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Big business requires big government.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248520" y="1828800"/>
            <a:ext cx="2666880" cy="344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</a:t>
            </a:r>
            <a:b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Anti-</a:t>
            </a:r>
            <a:b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Third-Term</a:t>
            </a:r>
            <a:b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4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Principle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l="1484" t="5598" r="2219" b="9372"/>
          <a:stretch>
            <a:fillRect/>
          </a:stretch>
        </p:blipFill>
        <p:spPr>
          <a:xfrm>
            <a:off x="1295280" y="533520"/>
            <a:ext cx="4953240" cy="579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47919" y="306360"/>
            <a:ext cx="3200400" cy="571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</a:t>
            </a:r>
            <a:b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“Bull Moose”</a:t>
            </a:r>
            <a:b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Party:</a:t>
            </a:r>
            <a:br>
              <a:rPr lang="en-US" sz="4100" b="1" i="0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The Latest</a:t>
            </a:r>
            <a:b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Arrival</a:t>
            </a:r>
            <a:b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at the</a:t>
            </a:r>
            <a:b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</a:br>
            <a:r>
              <a:rPr lang="en-US" sz="4100" b="1" i="1" u="none" strike="noStrike" baseline="0">
                <a:ln>
                  <a:noFill/>
                </a:ln>
                <a:solidFill>
                  <a:srgbClr val="E02B00"/>
                </a:solidFill>
                <a:latin typeface="Wrangler" pitchFamily="34"/>
                <a:ea typeface="Microsoft YaHei" pitchFamily="2"/>
                <a:cs typeface="Mangal" pitchFamily="2"/>
              </a:rPr>
              <a:t>Political Zoo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 l="9232" t="9519" r="8002" b="11329"/>
          <a:stretch>
            <a:fillRect/>
          </a:stretch>
        </p:blipFill>
        <p:spPr>
          <a:xfrm>
            <a:off x="4951440" y="380880"/>
            <a:ext cx="3506759" cy="472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 contrast="12000"/>
            <a:alphaModFix/>
          </a:blip>
          <a:srcRect l="5071" t="5071" r="8851" b="8851"/>
          <a:stretch>
            <a:fillRect/>
          </a:stretch>
        </p:blipFill>
        <p:spPr>
          <a:xfrm>
            <a:off x="609600" y="3630239"/>
            <a:ext cx="1371599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419720" y="5105520"/>
            <a:ext cx="43434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We stand at Armageddon, </a:t>
            </a:r>
            <a:b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</a:b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and we battle for the Lord!</a:t>
            </a:r>
          </a:p>
        </p:txBody>
      </p:sp>
      <p:sp>
        <p:nvSpPr>
          <p:cNvPr id="6" name="Freeform 5"/>
          <p:cNvSpPr/>
          <p:nvPr/>
        </p:nvSpPr>
        <p:spPr>
          <a:xfrm>
            <a:off x="4648320" y="6019919"/>
            <a:ext cx="39178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7F7FD5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Microsoft YaHei" pitchFamily="2"/>
                <a:cs typeface="Mangal" pitchFamily="2"/>
              </a:rPr>
              <a:t>ONWARD, CHRISTIAN SOLDIERS!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320</Words>
  <Application>Microsoft Office PowerPoint</Application>
  <PresentationFormat>On-screen Show (4:3)</PresentationFormat>
  <Paragraphs>85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1912</dc:title>
  <dc:creator>Susan M. Pojer</dc:creator>
  <cp:lastModifiedBy>Paul Walters</cp:lastModifiedBy>
  <cp:revision>82</cp:revision>
  <cp:lastPrinted>2013-02-25T13:17:55Z</cp:lastPrinted>
  <dcterms:created xsi:type="dcterms:W3CDTF">2003-08-08T22:12:44Z</dcterms:created>
  <dcterms:modified xsi:type="dcterms:W3CDTF">2013-02-25T14:35:09Z</dcterms:modified>
</cp:coreProperties>
</file>