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73" r:id="rId5"/>
    <p:sldId id="274" r:id="rId6"/>
    <p:sldId id="276" r:id="rId7"/>
    <p:sldId id="277" r:id="rId8"/>
    <p:sldId id="278" r:id="rId9"/>
    <p:sldId id="279" r:id="rId10"/>
    <p:sldId id="280" r:id="rId11"/>
    <p:sldId id="282" r:id="rId12"/>
    <p:sldId id="285" r:id="rId13"/>
    <p:sldId id="288" r:id="rId14"/>
    <p:sldId id="287" r:id="rId15"/>
    <p:sldId id="289" r:id="rId16"/>
    <p:sldId id="290" r:id="rId17"/>
    <p:sldId id="292" r:id="rId18"/>
    <p:sldId id="293" r:id="rId19"/>
    <p:sldId id="294" r:id="rId20"/>
    <p:sldId id="298" r:id="rId21"/>
    <p:sldId id="299" r:id="rId22"/>
    <p:sldId id="300" r:id="rId23"/>
    <p:sldId id="30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E0B0D4-43A8-49AF-A12C-C92757110347}"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0B0D4-43A8-49AF-A12C-C92757110347}"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0B0D4-43A8-49AF-A12C-C92757110347}"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0B0D4-43A8-49AF-A12C-C92757110347}"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E0B0D4-43A8-49AF-A12C-C92757110347}"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E0B0D4-43A8-49AF-A12C-C92757110347}"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E0B0D4-43A8-49AF-A12C-C92757110347}" type="datetimeFigureOut">
              <a:rPr lang="en-US" smtClean="0"/>
              <a:pPr/>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E0B0D4-43A8-49AF-A12C-C92757110347}" type="datetimeFigureOut">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0B0D4-43A8-49AF-A12C-C92757110347}" type="datetimeFigureOut">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0B0D4-43A8-49AF-A12C-C92757110347}"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0B0D4-43A8-49AF-A12C-C92757110347}"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A6356-069D-4A9A-8F88-1E066893E7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0B0D4-43A8-49AF-A12C-C92757110347}" type="datetimeFigureOut">
              <a:rPr lang="en-US" smtClean="0"/>
              <a:pPr/>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A6356-069D-4A9A-8F88-1E066893E7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john+muir&amp;source=images&amp;cd=&amp;cad=rja&amp;docid=La0gKzraBt4wgM&amp;tbnid=uGUpG_NSG9l49M:&amp;ved=0CAUQjRw&amp;url=http%3A%2F%2Fmrnussbaum.com%2Fpioneers%2Fjohn_muir%2F&amp;ei=GrQkUb3aB4iArAGLooCYAg&amp;bvm=bv.42661473,d.aWM&amp;psig=AFQjCNGDWouTgOGgpK7wLSso7ryoJd4Rmw&amp;ust=1361446290919763"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t>
            </a:r>
            <a:r>
              <a:rPr lang="en-US" dirty="0" smtClean="0"/>
              <a:t>.’s SQUARE DEAL</a:t>
            </a:r>
            <a:endParaRPr lang="en-US" dirty="0"/>
          </a:p>
        </p:txBody>
      </p:sp>
      <p:sp>
        <p:nvSpPr>
          <p:cNvPr id="4" name="Content Placeholder 3"/>
          <p:cNvSpPr>
            <a:spLocks noGrp="1"/>
          </p:cNvSpPr>
          <p:nvPr>
            <p:ph sz="half" idx="2"/>
          </p:nvPr>
        </p:nvSpPr>
        <p:spPr>
          <a:xfrm>
            <a:off x="0" y="1371600"/>
            <a:ext cx="4267200" cy="5105400"/>
          </a:xfrm>
        </p:spPr>
        <p:txBody>
          <a:bodyPr>
            <a:normAutofit fontScale="92500" lnSpcReduction="20000"/>
          </a:bodyPr>
          <a:lstStyle/>
          <a:p>
            <a:r>
              <a:rPr lang="en-US" dirty="0" smtClean="0"/>
              <a:t>He </a:t>
            </a:r>
            <a:r>
              <a:rPr lang="en-US" dirty="0" smtClean="0"/>
              <a:t>pursued the "three C's": </a:t>
            </a:r>
          </a:p>
          <a:p>
            <a:pPr lvl="1"/>
            <a:r>
              <a:rPr lang="en-US" dirty="0" smtClean="0"/>
              <a:t>(1) control of the corporations,</a:t>
            </a:r>
          </a:p>
          <a:p>
            <a:pPr lvl="1"/>
            <a:r>
              <a:rPr lang="en-US" dirty="0" smtClean="0"/>
              <a:t>(2) consumer protection</a:t>
            </a:r>
          </a:p>
          <a:p>
            <a:pPr lvl="1"/>
            <a:r>
              <a:rPr lang="en-US" dirty="0" smtClean="0"/>
              <a:t> (3) conservation of natural resources. </a:t>
            </a:r>
          </a:p>
          <a:p>
            <a:r>
              <a:rPr lang="en-US" dirty="0" smtClean="0"/>
              <a:t>A strike took place in 1902 at coal mines of Pennsylvania. </a:t>
            </a:r>
          </a:p>
          <a:p>
            <a:r>
              <a:rPr lang="en-US" dirty="0" smtClean="0"/>
              <a:t>Coal </a:t>
            </a:r>
            <a:r>
              <a:rPr lang="en-US" dirty="0" smtClean="0"/>
              <a:t>supplies dwindled and the nation felt the effects of the coal shortage so TR called in strike workers to the White House.</a:t>
            </a:r>
          </a:p>
          <a:p>
            <a:endParaRPr lang="en-US" dirty="0"/>
          </a:p>
        </p:txBody>
      </p:sp>
      <p:pic>
        <p:nvPicPr>
          <p:cNvPr id="16389" name="Picture 5"/>
          <p:cNvPicPr>
            <a:picLocks noGrp="1" noChangeAspect="1" noChangeArrowheads="1"/>
          </p:cNvPicPr>
          <p:nvPr>
            <p:ph sz="half" idx="1"/>
          </p:nvPr>
        </p:nvPicPr>
        <p:blipFill>
          <a:blip r:embed="rId2" cstate="print"/>
          <a:srcRect/>
          <a:stretch>
            <a:fillRect/>
          </a:stretch>
        </p:blipFill>
        <p:spPr bwMode="auto">
          <a:xfrm>
            <a:off x="4282371" y="1371600"/>
            <a:ext cx="4861629" cy="3581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T.R.’s laws to protect Mother Earth</a:t>
            </a:r>
            <a:endParaRPr lang="en-US" dirty="0"/>
          </a:p>
        </p:txBody>
      </p:sp>
      <p:sp>
        <p:nvSpPr>
          <p:cNvPr id="4" name="Content Placeholder 3"/>
          <p:cNvSpPr>
            <a:spLocks noGrp="1"/>
          </p:cNvSpPr>
          <p:nvPr>
            <p:ph sz="half" idx="2"/>
          </p:nvPr>
        </p:nvSpPr>
        <p:spPr>
          <a:xfrm>
            <a:off x="4648200" y="1600200"/>
            <a:ext cx="4191000" cy="5257800"/>
          </a:xfrm>
        </p:spPr>
        <p:txBody>
          <a:bodyPr>
            <a:normAutofit fontScale="92500" lnSpcReduction="10000"/>
          </a:bodyPr>
          <a:lstStyle/>
          <a:p>
            <a:r>
              <a:rPr lang="en-US" b="1" dirty="0" smtClean="0"/>
              <a:t>Newlands </a:t>
            </a:r>
            <a:r>
              <a:rPr lang="en-US" b="1" dirty="0" smtClean="0"/>
              <a:t>Act</a:t>
            </a:r>
            <a:r>
              <a:rPr lang="en-US" dirty="0" smtClean="0"/>
              <a:t> (1902</a:t>
            </a:r>
            <a:r>
              <a:rPr lang="en-US" dirty="0" smtClean="0"/>
              <a:t>): massive irrigation </a:t>
            </a:r>
            <a:r>
              <a:rPr lang="en-US" dirty="0" smtClean="0"/>
              <a:t>projects out West. </a:t>
            </a:r>
          </a:p>
          <a:p>
            <a:r>
              <a:rPr lang="en-US" dirty="0" smtClean="0"/>
              <a:t>TR </a:t>
            </a:r>
            <a:r>
              <a:rPr lang="en-US" dirty="0" smtClean="0"/>
              <a:t>wanted to save to the trees. By 1900, only 1/4 of the nation's once-vast virgin trees still stood. </a:t>
            </a:r>
          </a:p>
          <a:p>
            <a:pPr lvl="1"/>
            <a:r>
              <a:rPr lang="en-US" dirty="0" smtClean="0"/>
              <a:t>Roosevelt set aside 125 million acres of forest land (3 times the acreage of his 3 predecessors). </a:t>
            </a:r>
          </a:p>
          <a:p>
            <a:r>
              <a:rPr lang="en-US" dirty="0" smtClean="0"/>
              <a:t>Purely </a:t>
            </a:r>
            <a:r>
              <a:rPr lang="en-US" dirty="0" smtClean="0"/>
              <a:t>as an example, he had no White House Christmas tree in 1902.</a:t>
            </a:r>
          </a:p>
          <a:p>
            <a:endParaRPr lang="en-US" dirty="0"/>
          </a:p>
        </p:txBody>
      </p:sp>
      <p:pic>
        <p:nvPicPr>
          <p:cNvPr id="25602" name="Picture 2"/>
          <p:cNvPicPr>
            <a:picLocks noGrp="1" noChangeAspect="1" noChangeArrowheads="1"/>
          </p:cNvPicPr>
          <p:nvPr>
            <p:ph sz="half" idx="1"/>
          </p:nvPr>
        </p:nvPicPr>
        <p:blipFill>
          <a:blip r:embed="rId2" cstate="print"/>
          <a:srcRect/>
          <a:stretch>
            <a:fillRect/>
          </a:stretch>
        </p:blipFill>
        <p:spPr bwMode="auto">
          <a:xfrm>
            <a:off x="662050" y="1174616"/>
            <a:ext cx="3581400" cy="5089024"/>
          </a:xfrm>
          <a:prstGeom prst="rect">
            <a:avLst/>
          </a:prstGeom>
          <a:noFill/>
          <a:ln w="9525">
            <a:noFill/>
            <a:miter lim="800000"/>
            <a:headEnd/>
            <a:tailEnd/>
          </a:ln>
        </p:spPr>
      </p:pic>
      <p:sp>
        <p:nvSpPr>
          <p:cNvPr id="6" name="TextBox 5"/>
          <p:cNvSpPr txBox="1"/>
          <p:nvPr/>
        </p:nvSpPr>
        <p:spPr>
          <a:xfrm>
            <a:off x="1143000" y="6248400"/>
            <a:ext cx="2619500" cy="369332"/>
          </a:xfrm>
          <a:prstGeom prst="rect">
            <a:avLst/>
          </a:prstGeom>
          <a:noFill/>
        </p:spPr>
        <p:txBody>
          <a:bodyPr wrap="none" rtlCol="0">
            <a:spAutoFit/>
          </a:bodyPr>
          <a:lstStyle/>
          <a:p>
            <a:r>
              <a:rPr lang="en-US" dirty="0" smtClean="0"/>
              <a:t>Roosevelt with John </a:t>
            </a:r>
            <a:r>
              <a:rPr lang="en-US" dirty="0" smtClean="0"/>
              <a:t>Muir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sz="half" idx="1"/>
          </p:nvPr>
        </p:nvPicPr>
        <p:blipFill>
          <a:blip r:embed="rId2" cstate="print"/>
          <a:srcRect/>
          <a:stretch>
            <a:fillRect/>
          </a:stretch>
        </p:blipFill>
        <p:spPr bwMode="auto">
          <a:xfrm>
            <a:off x="457200" y="1143000"/>
            <a:ext cx="8458200" cy="570928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Hetchy</a:t>
            </a:r>
            <a:r>
              <a:rPr lang="en-US" dirty="0" smtClean="0"/>
              <a:t> </a:t>
            </a:r>
            <a:r>
              <a:rPr lang="en-US" dirty="0" err="1" smtClean="0"/>
              <a:t>Hetch</a:t>
            </a:r>
            <a:r>
              <a:rPr lang="en-US" dirty="0" smtClean="0"/>
              <a:t> Valley </a:t>
            </a:r>
            <a:endParaRPr lang="en-US" dirty="0"/>
          </a:p>
        </p:txBody>
      </p:sp>
      <p:sp>
        <p:nvSpPr>
          <p:cNvPr id="4" name="Content Placeholder 3"/>
          <p:cNvSpPr>
            <a:spLocks noGrp="1"/>
          </p:cNvSpPr>
          <p:nvPr>
            <p:ph sz="half" idx="2"/>
          </p:nvPr>
        </p:nvSpPr>
        <p:spPr>
          <a:xfrm>
            <a:off x="609600" y="1600200"/>
            <a:ext cx="8229600" cy="4876800"/>
          </a:xfrm>
        </p:spPr>
        <p:txBody>
          <a:bodyPr>
            <a:normAutofit lnSpcReduction="10000"/>
          </a:bodyPr>
          <a:lstStyle/>
          <a:p>
            <a:r>
              <a:rPr lang="en-US" dirty="0" smtClean="0">
                <a:solidFill>
                  <a:schemeClr val="bg1"/>
                </a:solidFill>
              </a:rPr>
              <a:t>Inside Yosemite National Park </a:t>
            </a:r>
          </a:p>
          <a:p>
            <a:r>
              <a:rPr lang="en-US" dirty="0" err="1" smtClean="0">
                <a:solidFill>
                  <a:schemeClr val="bg1"/>
                </a:solidFill>
              </a:rPr>
              <a:t>Hetchy</a:t>
            </a:r>
            <a:r>
              <a:rPr lang="en-US" dirty="0" smtClean="0">
                <a:solidFill>
                  <a:schemeClr val="bg1"/>
                </a:solidFill>
              </a:rPr>
              <a:t> </a:t>
            </a:r>
            <a:r>
              <a:rPr lang="en-US" dirty="0" err="1" smtClean="0">
                <a:solidFill>
                  <a:schemeClr val="bg1"/>
                </a:solidFill>
              </a:rPr>
              <a:t>Hetch</a:t>
            </a:r>
            <a:r>
              <a:rPr lang="en-US" dirty="0" smtClean="0">
                <a:solidFill>
                  <a:schemeClr val="bg1"/>
                </a:solidFill>
              </a:rPr>
              <a:t> was a beautiful Gorge that John Muir and the Sierra Club wanted to save. </a:t>
            </a:r>
          </a:p>
          <a:p>
            <a:r>
              <a:rPr lang="en-US" dirty="0" smtClean="0">
                <a:solidFill>
                  <a:schemeClr val="bg1"/>
                </a:solidFill>
              </a:rPr>
              <a:t>San Francisco wanted to dam it up for the city's water supply. </a:t>
            </a:r>
          </a:p>
          <a:p>
            <a:r>
              <a:rPr lang="en-US" dirty="0" smtClean="0">
                <a:solidFill>
                  <a:schemeClr val="bg1"/>
                </a:solidFill>
              </a:rPr>
              <a:t>In this case, TR sided with the city. </a:t>
            </a:r>
          </a:p>
          <a:p>
            <a:r>
              <a:rPr lang="en-US" dirty="0" smtClean="0">
                <a:solidFill>
                  <a:schemeClr val="bg1"/>
                </a:solidFill>
              </a:rPr>
              <a:t>The division was clearly shown. The question asked, "Should land be simply set aside and untouched forever?" as John Muir advocated. Or, "Should the land be wisely managed for man's benefit?", as Teddy Roosevelt advocated.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 of 1907</a:t>
            </a:r>
            <a:endParaRPr lang="en-US" dirty="0"/>
          </a:p>
        </p:txBody>
      </p:sp>
      <p:sp>
        <p:nvSpPr>
          <p:cNvPr id="4" name="Content Placeholder 3"/>
          <p:cNvSpPr>
            <a:spLocks noGrp="1"/>
          </p:cNvSpPr>
          <p:nvPr>
            <p:ph sz="half" idx="2"/>
          </p:nvPr>
        </p:nvSpPr>
        <p:spPr>
          <a:xfrm>
            <a:off x="152400" y="1600200"/>
            <a:ext cx="8763000" cy="2819400"/>
          </a:xfrm>
        </p:spPr>
        <p:txBody>
          <a:bodyPr>
            <a:normAutofit fontScale="85000" lnSpcReduction="10000"/>
          </a:bodyPr>
          <a:lstStyle/>
          <a:p>
            <a:r>
              <a:rPr lang="en-US" dirty="0" smtClean="0"/>
              <a:t>The economy took a sudden and sharp downtown in 1907. </a:t>
            </a:r>
            <a:r>
              <a:rPr lang="en-US" dirty="0" smtClean="0"/>
              <a:t>As </a:t>
            </a:r>
            <a:r>
              <a:rPr lang="en-US" dirty="0" smtClean="0"/>
              <a:t>with any economic downtown, the president was blamed, justly or not. </a:t>
            </a:r>
            <a:endParaRPr lang="en-US" dirty="0" smtClean="0"/>
          </a:p>
          <a:p>
            <a:pPr marL="0" indent="0">
              <a:buNone/>
            </a:pPr>
            <a:endParaRPr lang="en-US" dirty="0" smtClean="0"/>
          </a:p>
          <a:p>
            <a:r>
              <a:rPr lang="en-US" dirty="0" smtClean="0"/>
              <a:t>Conservatives, especially, charged that Roosevelt's meddling in business had fouled up the cogs of the economy. </a:t>
            </a:r>
            <a:endParaRPr lang="en-US" dirty="0" smtClean="0"/>
          </a:p>
          <a:p>
            <a:pPr marL="0" indent="0">
              <a:buNone/>
            </a:pPr>
            <a:endParaRPr lang="en-US" dirty="0" smtClean="0"/>
          </a:p>
          <a:p>
            <a:r>
              <a:rPr lang="en-US" dirty="0" smtClean="0"/>
              <a:t>They called it the "</a:t>
            </a:r>
            <a:r>
              <a:rPr lang="en-US" b="1" dirty="0" smtClean="0"/>
              <a:t>Roosevelt Panic</a:t>
            </a:r>
            <a:r>
              <a:rPr lang="en-US" dirty="0" smtClean="0"/>
              <a:t>."</a:t>
            </a:r>
          </a:p>
          <a:p>
            <a:endParaRPr lang="en-US" dirty="0"/>
          </a:p>
        </p:txBody>
      </p:sp>
      <p:sp>
        <p:nvSpPr>
          <p:cNvPr id="3" name="Content Placeholder 2"/>
          <p:cNvSpPr>
            <a:spLocks noGrp="1"/>
          </p:cNvSpPr>
          <p:nvPr>
            <p:ph sz="half" idx="1"/>
          </p:nvPr>
        </p:nvSpPr>
        <p:spPr>
          <a:xfrm>
            <a:off x="457200" y="5486400"/>
            <a:ext cx="152400" cy="639763"/>
          </a:xfrm>
        </p:spPr>
        <p:txBody>
          <a:bodyPr>
            <a:normAutofit fontScale="85000" lnSpcReduction="10000"/>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Roosevelt Legacy </a:t>
            </a:r>
            <a:endParaRPr lang="en-US" dirty="0"/>
          </a:p>
        </p:txBody>
      </p:sp>
      <p:sp>
        <p:nvSpPr>
          <p:cNvPr id="3" name="Content Placeholder 2"/>
          <p:cNvSpPr>
            <a:spLocks noGrp="1"/>
          </p:cNvSpPr>
          <p:nvPr>
            <p:ph sz="half" idx="1"/>
          </p:nvPr>
        </p:nvSpPr>
        <p:spPr>
          <a:xfrm>
            <a:off x="457200" y="1600200"/>
            <a:ext cx="4495800" cy="4525963"/>
          </a:xfrm>
        </p:spPr>
        <p:txBody>
          <a:bodyPr>
            <a:normAutofit fontScale="77500" lnSpcReduction="20000"/>
          </a:bodyPr>
          <a:lstStyle/>
          <a:p>
            <a:pPr algn="ctr">
              <a:buNone/>
            </a:pPr>
            <a:endParaRPr lang="en-US" dirty="0" smtClean="0"/>
          </a:p>
          <a:p>
            <a:pPr algn="ctr">
              <a:buNone/>
            </a:pPr>
            <a:r>
              <a:rPr lang="en-US" dirty="0" smtClean="0"/>
              <a:t>Conservation</a:t>
            </a:r>
          </a:p>
          <a:p>
            <a:pPr algn="ctr">
              <a:buNone/>
            </a:pPr>
            <a:r>
              <a:rPr lang="en-US" dirty="0" smtClean="0"/>
              <a:t>Trust busting</a:t>
            </a:r>
          </a:p>
          <a:p>
            <a:pPr algn="ctr">
              <a:buNone/>
            </a:pPr>
            <a:r>
              <a:rPr lang="en-US" dirty="0" smtClean="0"/>
              <a:t>Good neighbor policy </a:t>
            </a:r>
          </a:p>
          <a:p>
            <a:pPr algn="ctr">
              <a:buNone/>
            </a:pPr>
            <a:r>
              <a:rPr lang="en-US" dirty="0" smtClean="0"/>
              <a:t>Panama Canal </a:t>
            </a:r>
          </a:p>
          <a:p>
            <a:pPr algn="ctr">
              <a:buNone/>
            </a:pPr>
            <a:r>
              <a:rPr lang="en-US" dirty="0" smtClean="0"/>
              <a:t>Great White Fleet </a:t>
            </a:r>
          </a:p>
          <a:p>
            <a:pPr algn="ctr">
              <a:buNone/>
            </a:pPr>
            <a:r>
              <a:rPr lang="en-US" dirty="0" smtClean="0"/>
              <a:t>Reforms </a:t>
            </a:r>
          </a:p>
          <a:p>
            <a:pPr algn="ctr">
              <a:buNone/>
            </a:pPr>
            <a:r>
              <a:rPr lang="en-US" dirty="0" smtClean="0"/>
              <a:t>Arbitration </a:t>
            </a:r>
          </a:p>
          <a:p>
            <a:pPr algn="ctr">
              <a:buNone/>
            </a:pPr>
            <a:r>
              <a:rPr lang="en-US" dirty="0" smtClean="0"/>
              <a:t>Powers of the Presidency Increase</a:t>
            </a:r>
          </a:p>
          <a:p>
            <a:pPr algn="ctr">
              <a:buNone/>
            </a:pPr>
            <a:r>
              <a:rPr lang="en-US" dirty="0" smtClean="0"/>
              <a:t>Brought Progressivism to the National Spotlight</a:t>
            </a:r>
          </a:p>
          <a:p>
            <a:pPr algn="ctr">
              <a:buNone/>
            </a:pPr>
            <a:r>
              <a:rPr lang="en-US" dirty="0" smtClean="0"/>
              <a:t>Middle of the Road Capitalism, not Laissez Faire </a:t>
            </a:r>
            <a:endParaRPr lang="en-US" dirty="0"/>
          </a:p>
        </p:txBody>
      </p:sp>
      <p:sp>
        <p:nvSpPr>
          <p:cNvPr id="4" name="Content Placeholder 3"/>
          <p:cNvSpPr>
            <a:spLocks noGrp="1"/>
          </p:cNvSpPr>
          <p:nvPr>
            <p:ph sz="half" idx="2"/>
          </p:nvPr>
        </p:nvSpPr>
        <p:spPr>
          <a:xfrm>
            <a:off x="4648200" y="1600200"/>
            <a:ext cx="4267200" cy="5029200"/>
          </a:xfrm>
        </p:spPr>
        <p:txBody>
          <a:bodyPr>
            <a:normAutofit fontScale="77500" lnSpcReduction="20000"/>
          </a:bodyPr>
          <a:lstStyle/>
          <a:p>
            <a:r>
              <a:rPr lang="en-US" dirty="0" smtClean="0"/>
              <a:t>He </a:t>
            </a:r>
            <a:r>
              <a:rPr lang="en-US" dirty="0" smtClean="0"/>
              <a:t>sought the middle-ground in between the "me alone" idea of pure capitalism and the "father knows best" ideas of a government that controls people's </a:t>
            </a:r>
            <a:r>
              <a:rPr lang="en-US" dirty="0" smtClean="0"/>
              <a:t>lives.</a:t>
            </a:r>
          </a:p>
          <a:p>
            <a:pPr marL="0" indent="0">
              <a:buNone/>
            </a:pPr>
            <a:endParaRPr lang="en-US" dirty="0" smtClean="0"/>
          </a:p>
          <a:p>
            <a:r>
              <a:rPr lang="en-US" dirty="0"/>
              <a:t>H</a:t>
            </a:r>
            <a:r>
              <a:rPr lang="en-US" dirty="0" smtClean="0"/>
              <a:t>e </a:t>
            </a:r>
            <a:r>
              <a:rPr lang="en-US" dirty="0" smtClean="0"/>
              <a:t>showed that the U.S. was a world power and thus held great responsibilities.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Howard Taft as President </a:t>
            </a:r>
            <a:endParaRPr lang="en-US" dirty="0"/>
          </a:p>
        </p:txBody>
      </p:sp>
      <p:sp>
        <p:nvSpPr>
          <p:cNvPr id="4" name="Content Placeholder 3"/>
          <p:cNvSpPr>
            <a:spLocks noGrp="1"/>
          </p:cNvSpPr>
          <p:nvPr>
            <p:ph sz="half" idx="2"/>
          </p:nvPr>
        </p:nvSpPr>
        <p:spPr>
          <a:xfrm>
            <a:off x="4648200" y="1600200"/>
            <a:ext cx="4495800" cy="5105400"/>
          </a:xfrm>
        </p:spPr>
        <p:txBody>
          <a:bodyPr>
            <a:normAutofit fontScale="77500" lnSpcReduction="20000"/>
          </a:bodyPr>
          <a:lstStyle/>
          <a:p>
            <a:r>
              <a:rPr lang="en-US" dirty="0" smtClean="0"/>
              <a:t>In 1908, TR was still very popular. He used his popularity to endorse a candidate that had similar policies as himself—</a:t>
            </a:r>
            <a:r>
              <a:rPr lang="en-US" b="1" dirty="0" smtClean="0"/>
              <a:t>William Howard Taft</a:t>
            </a:r>
            <a:r>
              <a:rPr lang="en-US" dirty="0" smtClean="0"/>
              <a:t>. </a:t>
            </a:r>
          </a:p>
          <a:p>
            <a:pPr lvl="1"/>
            <a:r>
              <a:rPr lang="en-US" dirty="0" smtClean="0"/>
              <a:t>"</a:t>
            </a:r>
            <a:r>
              <a:rPr lang="en-US" dirty="0" smtClean="0"/>
              <a:t>everybody loves a fat </a:t>
            </a:r>
            <a:r>
              <a:rPr lang="en-US" dirty="0" smtClean="0"/>
              <a:t>man"</a:t>
            </a:r>
          </a:p>
          <a:p>
            <a:pPr lvl="1"/>
            <a:r>
              <a:rPr lang="en-US" dirty="0" smtClean="0"/>
              <a:t>Democrats </a:t>
            </a:r>
            <a:r>
              <a:rPr lang="en-US" dirty="0" smtClean="0"/>
              <a:t>put forth William Jennings Bryan yet again. </a:t>
            </a:r>
          </a:p>
          <a:p>
            <a:pPr lvl="1"/>
            <a:r>
              <a:rPr lang="en-US" dirty="0" smtClean="0"/>
              <a:t>Bryan also painted himself as a Progressive.</a:t>
            </a:r>
          </a:p>
          <a:p>
            <a:r>
              <a:rPr lang="en-US" dirty="0" smtClean="0"/>
              <a:t>Riding on TR's popularity, Taft won the election easily, 321 to 162 </a:t>
            </a:r>
            <a:r>
              <a:rPr lang="en-US" dirty="0" smtClean="0"/>
              <a:t>.</a:t>
            </a:r>
          </a:p>
          <a:p>
            <a:r>
              <a:rPr lang="en-US" dirty="0" smtClean="0"/>
              <a:t>As </a:t>
            </a:r>
            <a:r>
              <a:rPr lang="en-US" dirty="0" smtClean="0"/>
              <a:t>a sign-of-the-times Socialist Party candidate </a:t>
            </a:r>
            <a:r>
              <a:rPr lang="en-US" b="1" dirty="0" smtClean="0"/>
              <a:t>Eugene Debs</a:t>
            </a:r>
            <a:r>
              <a:rPr lang="en-US" dirty="0" smtClean="0"/>
              <a:t> </a:t>
            </a:r>
            <a:r>
              <a:rPr lang="en-US" dirty="0" smtClean="0"/>
              <a:t>garnered </a:t>
            </a:r>
            <a:r>
              <a:rPr lang="en-US" dirty="0" smtClean="0"/>
              <a:t>a surprising 420,000 votes.</a:t>
            </a:r>
          </a:p>
          <a:p>
            <a:endParaRPr lang="en-US" dirty="0"/>
          </a:p>
        </p:txBody>
      </p:sp>
      <p:pic>
        <p:nvPicPr>
          <p:cNvPr id="32770" name="Picture 2"/>
          <p:cNvPicPr>
            <a:picLocks noGrp="1" noChangeAspect="1" noChangeArrowheads="1"/>
          </p:cNvPicPr>
          <p:nvPr>
            <p:ph sz="half" idx="1"/>
          </p:nvPr>
        </p:nvPicPr>
        <p:blipFill>
          <a:blip r:embed="rId2" cstate="print"/>
          <a:srcRect/>
          <a:stretch>
            <a:fillRect/>
          </a:stretch>
        </p:blipFill>
        <p:spPr bwMode="auto">
          <a:xfrm>
            <a:off x="228600" y="1219200"/>
            <a:ext cx="4343400" cy="544342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Taft: A Round Peg in a Square Hole</a:t>
            </a:r>
            <a:endParaRPr lang="en-US" dirty="0"/>
          </a:p>
        </p:txBody>
      </p:sp>
      <p:sp>
        <p:nvSpPr>
          <p:cNvPr id="4" name="Content Placeholder 3"/>
          <p:cNvSpPr>
            <a:spLocks noGrp="1"/>
          </p:cNvSpPr>
          <p:nvPr>
            <p:ph sz="half" idx="2"/>
          </p:nvPr>
        </p:nvSpPr>
        <p:spPr>
          <a:xfrm>
            <a:off x="4648200" y="1600200"/>
            <a:ext cx="4191000" cy="4953000"/>
          </a:xfrm>
        </p:spPr>
        <p:txBody>
          <a:bodyPr>
            <a:normAutofit/>
          </a:bodyPr>
          <a:lstStyle/>
          <a:p>
            <a:r>
              <a:rPr lang="en-US" dirty="0" smtClean="0"/>
              <a:t>Taft: Mild progressive</a:t>
            </a:r>
          </a:p>
          <a:p>
            <a:r>
              <a:rPr lang="en-US" dirty="0" smtClean="0"/>
              <a:t>Old guard republican</a:t>
            </a:r>
          </a:p>
          <a:p>
            <a:r>
              <a:rPr lang="en-US" dirty="0" smtClean="0"/>
              <a:t>“Hands off” governing style</a:t>
            </a:r>
          </a:p>
          <a:p>
            <a:r>
              <a:rPr lang="en-US" dirty="0" smtClean="0"/>
              <a:t>Not what voters thought they were getting</a:t>
            </a:r>
            <a:endParaRPr lang="en-US" dirty="0"/>
          </a:p>
        </p:txBody>
      </p:sp>
      <p:pic>
        <p:nvPicPr>
          <p:cNvPr id="34818" name="Picture 2"/>
          <p:cNvPicPr>
            <a:picLocks noGrp="1" noChangeAspect="1" noChangeArrowheads="1"/>
          </p:cNvPicPr>
          <p:nvPr>
            <p:ph sz="half" idx="1"/>
          </p:nvPr>
        </p:nvPicPr>
        <p:blipFill>
          <a:blip r:embed="rId2" cstate="print"/>
          <a:srcRect/>
          <a:stretch>
            <a:fillRect/>
          </a:stretch>
        </p:blipFill>
        <p:spPr bwMode="auto">
          <a:xfrm>
            <a:off x="471521" y="1600200"/>
            <a:ext cx="4009957" cy="4525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Taft’s Dollar Diplomacy </a:t>
            </a:r>
            <a:endParaRPr lang="en-US" dirty="0"/>
          </a:p>
        </p:txBody>
      </p:sp>
      <p:sp>
        <p:nvSpPr>
          <p:cNvPr id="4" name="Content Placeholder 3"/>
          <p:cNvSpPr>
            <a:spLocks noGrp="1"/>
          </p:cNvSpPr>
          <p:nvPr>
            <p:ph sz="half" idx="2"/>
          </p:nvPr>
        </p:nvSpPr>
        <p:spPr>
          <a:xfrm>
            <a:off x="4191000" y="1600200"/>
            <a:ext cx="4648200" cy="4953000"/>
          </a:xfrm>
        </p:spPr>
        <p:txBody>
          <a:bodyPr>
            <a:normAutofit fontScale="77500" lnSpcReduction="20000"/>
          </a:bodyPr>
          <a:lstStyle/>
          <a:p>
            <a:r>
              <a:rPr lang="en-US" dirty="0" smtClean="0"/>
              <a:t>where </a:t>
            </a:r>
            <a:r>
              <a:rPr lang="en-US" b="1" dirty="0" smtClean="0"/>
              <a:t>Americans invested in foreign countries to gain power. </a:t>
            </a:r>
            <a:endParaRPr lang="en-US" b="1" dirty="0" smtClean="0"/>
          </a:p>
          <a:p>
            <a:pPr marL="0" indent="0">
              <a:buNone/>
            </a:pPr>
            <a:endParaRPr lang="en-US" b="1" dirty="0" smtClean="0"/>
          </a:p>
          <a:p>
            <a:r>
              <a:rPr lang="en-US" dirty="0" smtClean="0"/>
              <a:t>Wall Street was urged to invest in strategic areas, especially the Far East and Latin America</a:t>
            </a:r>
            <a:r>
              <a:rPr lang="en-US" dirty="0" smtClean="0"/>
              <a:t>.</a:t>
            </a:r>
          </a:p>
          <a:p>
            <a:pPr marL="0" indent="0">
              <a:buNone/>
            </a:pPr>
            <a:endParaRPr lang="en-US" dirty="0" smtClean="0"/>
          </a:p>
          <a:p>
            <a:r>
              <a:rPr lang="en-US" dirty="0" smtClean="0"/>
              <a:t>The Dollar Diplomacy policy would thus strengthen the U.S. and make money at the same time</a:t>
            </a:r>
            <a:r>
              <a:rPr lang="en-US" dirty="0" smtClean="0"/>
              <a:t>.</a:t>
            </a:r>
          </a:p>
          <a:p>
            <a:pPr marL="0" indent="0">
              <a:buNone/>
            </a:pPr>
            <a:endParaRPr lang="en-US" dirty="0" smtClean="0"/>
          </a:p>
          <a:p>
            <a:r>
              <a:rPr lang="en-US" dirty="0" smtClean="0"/>
              <a:t>Whereas TR had used the in-your-face Big Stick policy, Taft used the sneakier Dollar Diplomacy policy.</a:t>
            </a:r>
          </a:p>
          <a:p>
            <a:endParaRPr lang="en-US" b="1" dirty="0"/>
          </a:p>
        </p:txBody>
      </p:sp>
      <p:pic>
        <p:nvPicPr>
          <p:cNvPr id="35842" name="Picture 2"/>
          <p:cNvPicPr>
            <a:picLocks noGrp="1" noChangeAspect="1" noChangeArrowheads="1"/>
          </p:cNvPicPr>
          <p:nvPr>
            <p:ph sz="half" idx="1"/>
          </p:nvPr>
        </p:nvPicPr>
        <p:blipFill>
          <a:blip r:embed="rId2" cstate="print"/>
          <a:srcRect/>
          <a:stretch>
            <a:fillRect/>
          </a:stretch>
        </p:blipFill>
        <p:spPr bwMode="auto">
          <a:xfrm>
            <a:off x="-30480" y="1296314"/>
            <a:ext cx="4328160" cy="556168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Dollar Diplomacy and Latin America</a:t>
            </a:r>
            <a:endParaRPr lang="en-US" dirty="0"/>
          </a:p>
        </p:txBody>
      </p:sp>
      <p:sp>
        <p:nvSpPr>
          <p:cNvPr id="4" name="Content Placeholder 3"/>
          <p:cNvSpPr>
            <a:spLocks noGrp="1"/>
          </p:cNvSpPr>
          <p:nvPr>
            <p:ph sz="half" idx="2"/>
          </p:nvPr>
        </p:nvSpPr>
        <p:spPr>
          <a:xfrm>
            <a:off x="228600" y="1600200"/>
            <a:ext cx="8686800" cy="5257800"/>
          </a:xfrm>
        </p:spPr>
        <p:txBody>
          <a:bodyPr>
            <a:normAutofit/>
          </a:bodyPr>
          <a:lstStyle/>
          <a:p>
            <a:r>
              <a:rPr lang="en-US" dirty="0" smtClean="0"/>
              <a:t>Monroe </a:t>
            </a:r>
            <a:r>
              <a:rPr lang="en-US" dirty="0" smtClean="0"/>
              <a:t>Doctrine forbade Europe from intervening, so the U.S. did. </a:t>
            </a:r>
            <a:endParaRPr lang="en-US" dirty="0" smtClean="0"/>
          </a:p>
          <a:p>
            <a:endParaRPr lang="en-US" dirty="0" smtClean="0"/>
          </a:p>
          <a:p>
            <a:r>
              <a:rPr lang="en-US" dirty="0" smtClean="0"/>
              <a:t>The U.S. invested heavily in Honduras and </a:t>
            </a:r>
            <a:r>
              <a:rPr lang="en-US" dirty="0" smtClean="0"/>
              <a:t>Haiti</a:t>
            </a:r>
            <a:r>
              <a:rPr lang="en-US" dirty="0" smtClean="0"/>
              <a:t>. –unstable </a:t>
            </a:r>
            <a:r>
              <a:rPr lang="en-US" dirty="0" err="1" smtClean="0"/>
              <a:t>govs</a:t>
            </a:r>
            <a:r>
              <a:rPr lang="en-US" dirty="0" smtClean="0"/>
              <a:t>.</a:t>
            </a:r>
            <a:endParaRPr lang="en-US" dirty="0" smtClean="0"/>
          </a:p>
          <a:p>
            <a:r>
              <a:rPr lang="en-US" b="1" dirty="0"/>
              <a:t>T</a:t>
            </a:r>
            <a:r>
              <a:rPr lang="en-US" b="1" dirty="0" smtClean="0"/>
              <a:t>he </a:t>
            </a:r>
            <a:r>
              <a:rPr lang="en-US" b="1" dirty="0" smtClean="0"/>
              <a:t>U.S. now had a vested interest and shouldered responsibility there. </a:t>
            </a:r>
          </a:p>
          <a:p>
            <a:pPr lvl="1"/>
            <a:r>
              <a:rPr lang="en-US" dirty="0" smtClean="0"/>
              <a:t>Several flare-ups required the U.S. to intervene militarily including Cuba, Honduras, the Dominican Republic, and Nicaragua (for 13 years).</a:t>
            </a:r>
          </a:p>
          <a:p>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Taft as Trust Buster</a:t>
            </a:r>
            <a:endParaRPr lang="en-US" dirty="0"/>
          </a:p>
        </p:txBody>
      </p:sp>
      <p:sp>
        <p:nvSpPr>
          <p:cNvPr id="4" name="Content Placeholder 3"/>
          <p:cNvSpPr>
            <a:spLocks noGrp="1"/>
          </p:cNvSpPr>
          <p:nvPr>
            <p:ph sz="half" idx="2"/>
          </p:nvPr>
        </p:nvSpPr>
        <p:spPr>
          <a:xfrm>
            <a:off x="4648200" y="1600200"/>
            <a:ext cx="4038600" cy="4572000"/>
          </a:xfrm>
        </p:spPr>
        <p:txBody>
          <a:bodyPr>
            <a:normAutofit fontScale="70000" lnSpcReduction="20000"/>
          </a:bodyPr>
          <a:lstStyle/>
          <a:p>
            <a:r>
              <a:rPr lang="en-US" dirty="0" smtClean="0"/>
              <a:t>Taft was more of a trust buster than Roosevelt</a:t>
            </a:r>
          </a:p>
          <a:p>
            <a:r>
              <a:rPr lang="en-US" dirty="0" smtClean="0"/>
              <a:t>Taft brought 90 lawsuits against trusts during his 4 years in office</a:t>
            </a:r>
          </a:p>
          <a:p>
            <a:r>
              <a:rPr lang="en-US" dirty="0" smtClean="0"/>
              <a:t>Perhaps his most noteworthy bust was the Standard Oil Company. </a:t>
            </a:r>
          </a:p>
          <a:p>
            <a:pPr lvl="1"/>
            <a:r>
              <a:rPr lang="en-US" dirty="0" smtClean="0"/>
              <a:t>The Supreme Court ordered in broken into smaller companies in 1911.</a:t>
            </a:r>
          </a:p>
          <a:p>
            <a:r>
              <a:rPr lang="en-US" dirty="0" smtClean="0"/>
              <a:t>The U.S. Steel Company was under fire from Taft, even though Roosevelt had agreed to let the company survive as one of his "good trusts." </a:t>
            </a:r>
          </a:p>
          <a:p>
            <a:pPr lvl="1"/>
            <a:r>
              <a:rPr lang="en-US" dirty="0" smtClean="0"/>
              <a:t>When Taft sought to break it up, Roosevelt was furious at his successor's actions.</a:t>
            </a:r>
          </a:p>
          <a:p>
            <a:endParaRPr lang="en-US" dirty="0"/>
          </a:p>
        </p:txBody>
      </p:sp>
      <p:pic>
        <p:nvPicPr>
          <p:cNvPr id="38914" name="Picture 2"/>
          <p:cNvPicPr>
            <a:picLocks noGrp="1" noChangeAspect="1" noChangeArrowheads="1"/>
          </p:cNvPicPr>
          <p:nvPr>
            <p:ph sz="half" idx="1"/>
          </p:nvPr>
        </p:nvPicPr>
        <p:blipFill>
          <a:blip r:embed="rId2" cstate="print"/>
          <a:srcRect/>
          <a:stretch>
            <a:fillRect/>
          </a:stretch>
        </p:blipFill>
        <p:spPr bwMode="auto">
          <a:xfrm>
            <a:off x="1138237" y="2362994"/>
            <a:ext cx="2676525" cy="3000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Taft Splits the Republican Party </a:t>
            </a:r>
            <a:endParaRPr lang="en-US" dirty="0"/>
          </a:p>
        </p:txBody>
      </p:sp>
      <p:sp>
        <p:nvSpPr>
          <p:cNvPr id="4" name="Content Placeholder 3"/>
          <p:cNvSpPr>
            <a:spLocks noGrp="1"/>
          </p:cNvSpPr>
          <p:nvPr>
            <p:ph sz="half" idx="2"/>
          </p:nvPr>
        </p:nvSpPr>
        <p:spPr/>
        <p:txBody>
          <a:bodyPr>
            <a:normAutofit/>
          </a:bodyPr>
          <a:lstStyle/>
          <a:p>
            <a:pPr marL="0" indent="0">
              <a:buNone/>
            </a:pPr>
            <a:endParaRPr lang="en-US" dirty="0"/>
          </a:p>
        </p:txBody>
      </p:sp>
      <p:pic>
        <p:nvPicPr>
          <p:cNvPr id="39939" name="Picture 3"/>
          <p:cNvPicPr>
            <a:picLocks noGrp="1" noChangeAspect="1" noChangeArrowheads="1"/>
          </p:cNvPicPr>
          <p:nvPr>
            <p:ph sz="half" idx="1"/>
          </p:nvPr>
        </p:nvPicPr>
        <p:blipFill>
          <a:blip r:embed="rId2" cstate="print"/>
          <a:srcRect/>
          <a:stretch>
            <a:fillRect/>
          </a:stretch>
        </p:blipFill>
        <p:spPr bwMode="auto">
          <a:xfrm>
            <a:off x="2362200" y="1295400"/>
            <a:ext cx="4032360" cy="53320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sz="half" idx="1"/>
          </p:nvPr>
        </p:nvPicPr>
        <p:blipFill>
          <a:blip r:embed="rId2" cstate="print"/>
          <a:srcRect/>
          <a:stretch>
            <a:fillRect/>
          </a:stretch>
        </p:blipFill>
        <p:spPr bwMode="auto">
          <a:xfrm>
            <a:off x="1752600" y="3200400"/>
            <a:ext cx="5715000" cy="427023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Roosevelt’s Response to the Strike</a:t>
            </a:r>
            <a:endParaRPr lang="en-US" dirty="0"/>
          </a:p>
        </p:txBody>
      </p:sp>
      <p:sp>
        <p:nvSpPr>
          <p:cNvPr id="4" name="Content Placeholder 3"/>
          <p:cNvSpPr>
            <a:spLocks noGrp="1"/>
          </p:cNvSpPr>
          <p:nvPr>
            <p:ph sz="half" idx="2"/>
          </p:nvPr>
        </p:nvSpPr>
        <p:spPr>
          <a:xfrm>
            <a:off x="457200" y="1600200"/>
            <a:ext cx="8382000" cy="2057400"/>
          </a:xfrm>
        </p:spPr>
        <p:txBody>
          <a:bodyPr>
            <a:normAutofit fontScale="85000" lnSpcReduction="20000"/>
          </a:bodyPr>
          <a:lstStyle/>
          <a:p>
            <a:r>
              <a:rPr lang="en-US" b="1" dirty="0" smtClean="0"/>
              <a:t>R. threatened to use federal troops to operate the mines</a:t>
            </a:r>
            <a:r>
              <a:rPr lang="en-US" dirty="0" smtClean="0"/>
              <a:t>. </a:t>
            </a:r>
          </a:p>
          <a:p>
            <a:r>
              <a:rPr lang="en-US" dirty="0" smtClean="0"/>
              <a:t>Roosevelt </a:t>
            </a:r>
            <a:r>
              <a:rPr lang="en-US" dirty="0" smtClean="0"/>
              <a:t>called on Congress to form the </a:t>
            </a:r>
            <a:r>
              <a:rPr lang="en-US" b="1" dirty="0" smtClean="0"/>
              <a:t>Dept. of Commerce and Labor</a:t>
            </a:r>
            <a:r>
              <a:rPr lang="en-US" dirty="0" smtClean="0"/>
              <a:t>, which it did. </a:t>
            </a:r>
          </a:p>
          <a:p>
            <a:r>
              <a:rPr lang="en-US" b="1" dirty="0" smtClean="0"/>
              <a:t>The </a:t>
            </a:r>
            <a:r>
              <a:rPr lang="en-US" b="1" dirty="0" smtClean="0"/>
              <a:t>Bureau of Corporations </a:t>
            </a:r>
            <a:r>
              <a:rPr lang="en-US" dirty="0" smtClean="0"/>
              <a:t>would investigate interstate trade and become important for breaking up monopolies during the "trust-busting" days.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1910 Congress Elections</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The Republican party split became apparent in the 1910 Congress election. </a:t>
            </a:r>
          </a:p>
          <a:p>
            <a:r>
              <a:rPr lang="en-US" dirty="0" smtClean="0"/>
              <a:t>In the election, the old-school Republicans and Progressive Republicans split the vote, thus the Democrats won heavily in the House of Rep's.</a:t>
            </a:r>
          </a:p>
          <a:p>
            <a:r>
              <a:rPr lang="en-US" dirty="0" smtClean="0"/>
              <a:t>Also, Socialist </a:t>
            </a:r>
            <a:r>
              <a:rPr lang="en-US" b="1" dirty="0" smtClean="0"/>
              <a:t>Eugene Berger</a:t>
            </a:r>
            <a:r>
              <a:rPr lang="en-US" dirty="0" smtClean="0"/>
              <a:t> of Milwaukee won a seat in Congress—again, showing the movement toward Socialism</a:t>
            </a:r>
            <a:r>
              <a:rPr lang="en-US" dirty="0" smtClean="0"/>
              <a:t>.  </a:t>
            </a:r>
            <a:endParaRPr lang="en-US" dirty="0" smtClean="0"/>
          </a:p>
          <a:p>
            <a:endParaRPr lang="en-US" dirty="0"/>
          </a:p>
        </p:txBody>
      </p:sp>
      <p:pic>
        <p:nvPicPr>
          <p:cNvPr id="44034" name="Picture 2"/>
          <p:cNvPicPr>
            <a:picLocks noGrp="1" noChangeAspect="1" noChangeArrowheads="1"/>
          </p:cNvPicPr>
          <p:nvPr>
            <p:ph sz="half" idx="1"/>
          </p:nvPr>
        </p:nvPicPr>
        <p:blipFill>
          <a:blip r:embed="rId2" cstate="print"/>
          <a:srcRect/>
          <a:stretch>
            <a:fillRect/>
          </a:stretch>
        </p:blipFill>
        <p:spPr bwMode="auto">
          <a:xfrm>
            <a:off x="533400" y="1371600"/>
            <a:ext cx="4180885" cy="4724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Taft-Roosevelt Rupture</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The Republican split turned from differing opinions to different parties. </a:t>
            </a:r>
          </a:p>
          <a:p>
            <a:r>
              <a:rPr lang="en-US" dirty="0" smtClean="0"/>
              <a:t>The National Progressive Republican League began in 1911. </a:t>
            </a:r>
          </a:p>
          <a:p>
            <a:r>
              <a:rPr lang="en-US" dirty="0" smtClean="0"/>
              <a:t>Sen. Robert La </a:t>
            </a:r>
            <a:r>
              <a:rPr lang="en-US" dirty="0" err="1" smtClean="0"/>
              <a:t>Follette</a:t>
            </a:r>
            <a:r>
              <a:rPr lang="en-US" dirty="0" smtClean="0"/>
              <a:t> ("Fighting Bob" of Wisconsin) seemed destined to become their candidate.</a:t>
            </a:r>
            <a:endParaRPr lang="en-US" dirty="0"/>
          </a:p>
        </p:txBody>
      </p:sp>
      <p:pic>
        <p:nvPicPr>
          <p:cNvPr id="33794" name="Picture 2"/>
          <p:cNvPicPr>
            <a:picLocks noGrp="1" noChangeAspect="1" noChangeArrowheads="1"/>
          </p:cNvPicPr>
          <p:nvPr>
            <p:ph sz="half" idx="1"/>
          </p:nvPr>
        </p:nvPicPr>
        <p:blipFill>
          <a:blip r:embed="rId2" cstate="print"/>
          <a:srcRect/>
          <a:stretch>
            <a:fillRect/>
          </a:stretch>
        </p:blipFill>
        <p:spPr bwMode="auto">
          <a:xfrm>
            <a:off x="635941" y="1600200"/>
            <a:ext cx="3681117"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Roosevelt So Upset He Will Run Again</a:t>
            </a:r>
            <a:endParaRPr lang="en-US" dirty="0"/>
          </a:p>
        </p:txBody>
      </p:sp>
      <p:sp>
        <p:nvSpPr>
          <p:cNvPr id="4" name="Content Placeholder 3"/>
          <p:cNvSpPr>
            <a:spLocks noGrp="1"/>
          </p:cNvSpPr>
          <p:nvPr>
            <p:ph sz="half" idx="2"/>
          </p:nvPr>
        </p:nvSpPr>
        <p:spPr>
          <a:xfrm>
            <a:off x="4343400" y="1600200"/>
            <a:ext cx="4343400" cy="4953000"/>
          </a:xfrm>
        </p:spPr>
        <p:txBody>
          <a:bodyPr>
            <a:normAutofit fontScale="92500" lnSpcReduction="10000"/>
          </a:bodyPr>
          <a:lstStyle/>
          <a:p>
            <a:r>
              <a:rPr lang="en-US" dirty="0" smtClean="0"/>
              <a:t>Upset about Taft's policies that TR dropped hints that he'd be interested in running again for president. </a:t>
            </a:r>
          </a:p>
          <a:p>
            <a:r>
              <a:rPr lang="en-US" dirty="0" smtClean="0"/>
              <a:t>He finally said, "My hat is in the ring!" arguing that he hadn't wanted three </a:t>
            </a:r>
            <a:r>
              <a:rPr lang="en-US" i="1" dirty="0" smtClean="0"/>
              <a:t>consecutive</a:t>
            </a:r>
            <a:r>
              <a:rPr lang="en-US" dirty="0" smtClean="0"/>
              <a:t> terms as president.</a:t>
            </a:r>
          </a:p>
          <a:p>
            <a:r>
              <a:rPr lang="en-US" dirty="0" smtClean="0"/>
              <a:t>La </a:t>
            </a:r>
            <a:r>
              <a:rPr lang="en-US" dirty="0" err="1" smtClean="0"/>
              <a:t>Follette</a:t>
            </a:r>
            <a:r>
              <a:rPr lang="en-US" dirty="0" smtClean="0"/>
              <a:t> was brushed aside and Roosevelt was named as the Progressive Republican.</a:t>
            </a:r>
          </a:p>
          <a:p>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845267" y="1600200"/>
            <a:ext cx="3262465" cy="45259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srcRect/>
          <a:stretch>
            <a:fillRect/>
          </a:stretch>
        </p:blipFill>
        <p:spPr bwMode="auto">
          <a:xfrm>
            <a:off x="457200" y="2000603"/>
            <a:ext cx="4572000" cy="372515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Taft-Roosevelt Showdown</a:t>
            </a:r>
            <a:endParaRPr lang="en-US" dirty="0"/>
          </a:p>
        </p:txBody>
      </p:sp>
      <p:sp>
        <p:nvSpPr>
          <p:cNvPr id="4" name="Content Placeholder 3"/>
          <p:cNvSpPr>
            <a:spLocks noGrp="1"/>
          </p:cNvSpPr>
          <p:nvPr>
            <p:ph sz="half" idx="2"/>
          </p:nvPr>
        </p:nvSpPr>
        <p:spPr>
          <a:xfrm>
            <a:off x="4038600" y="1600200"/>
            <a:ext cx="4876800" cy="4953000"/>
          </a:xfrm>
        </p:spPr>
        <p:txBody>
          <a:bodyPr>
            <a:normAutofit/>
          </a:bodyPr>
          <a:lstStyle/>
          <a:p>
            <a:r>
              <a:rPr lang="en-US" dirty="0" smtClean="0"/>
              <a:t>As </a:t>
            </a:r>
            <a:r>
              <a:rPr lang="en-US" dirty="0" smtClean="0"/>
              <a:t>the sitting president, Taft was nominated as the Republican candidate for 1912.</a:t>
            </a:r>
          </a:p>
          <a:p>
            <a:r>
              <a:rPr lang="en-US" dirty="0" smtClean="0"/>
              <a:t>Roosevelt wasn't done, however. </a:t>
            </a:r>
          </a:p>
          <a:p>
            <a:r>
              <a:rPr lang="en-US" dirty="0" smtClean="0"/>
              <a:t>TR would simply run on his own as a third party candidate.</a:t>
            </a:r>
          </a:p>
          <a:p>
            <a:r>
              <a:rPr lang="en-US" dirty="0" smtClean="0"/>
              <a:t>The </a:t>
            </a:r>
            <a:r>
              <a:rPr lang="en-US" dirty="0" smtClean="0"/>
              <a:t>Bull Moose </a:t>
            </a:r>
            <a:r>
              <a:rPr lang="en-US" dirty="0" smtClean="0"/>
              <a:t>Party</a:t>
            </a:r>
            <a:r>
              <a:rPr lang="en-US" dirty="0"/>
              <a:t> </a:t>
            </a:r>
            <a:r>
              <a:rPr lang="en-US" dirty="0" smtClean="0"/>
              <a:t>is born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Interstate Commerce Act Weakens</a:t>
            </a:r>
            <a:endParaRPr lang="en-US" dirty="0"/>
          </a:p>
        </p:txBody>
      </p:sp>
      <p:sp>
        <p:nvSpPr>
          <p:cNvPr id="4" name="Content Placeholder 3"/>
          <p:cNvSpPr>
            <a:spLocks noGrp="1"/>
          </p:cNvSpPr>
          <p:nvPr>
            <p:ph sz="half" idx="2"/>
          </p:nvPr>
        </p:nvSpPr>
        <p:spPr>
          <a:xfrm>
            <a:off x="4648200" y="1600200"/>
            <a:ext cx="4191000" cy="5105400"/>
          </a:xfrm>
        </p:spPr>
        <p:txBody>
          <a:bodyPr>
            <a:normAutofit fontScale="85000" lnSpcReduction="20000"/>
          </a:bodyPr>
          <a:lstStyle/>
          <a:p>
            <a:r>
              <a:rPr lang="en-US" dirty="0" smtClean="0"/>
              <a:t>The Interstate Commerce Commission (1887) had been designed to regulate railroads but it was proving to be ineffective. </a:t>
            </a:r>
          </a:p>
          <a:p>
            <a:r>
              <a:rPr lang="en-US" dirty="0" smtClean="0"/>
              <a:t>Therefore, it was decided more needed to be done. Congress passed the </a:t>
            </a:r>
            <a:r>
              <a:rPr lang="en-US" b="1" dirty="0" smtClean="0"/>
              <a:t>Elkins Act</a:t>
            </a:r>
            <a:r>
              <a:rPr lang="en-US" dirty="0" smtClean="0"/>
              <a:t> in 1903. </a:t>
            </a:r>
          </a:p>
          <a:p>
            <a:pPr lvl="1"/>
            <a:r>
              <a:rPr lang="en-US" dirty="0" smtClean="0"/>
              <a:t>It </a:t>
            </a:r>
            <a:r>
              <a:rPr lang="en-US" b="1" dirty="0" smtClean="0"/>
              <a:t>banned and prosecuted rebates awarded by railroaders</a:t>
            </a:r>
            <a:r>
              <a:rPr lang="en-US" dirty="0" smtClean="0"/>
              <a:t>.</a:t>
            </a:r>
          </a:p>
          <a:p>
            <a:r>
              <a:rPr lang="en-US" dirty="0" smtClean="0"/>
              <a:t>The </a:t>
            </a:r>
            <a:r>
              <a:rPr lang="en-US" b="1" dirty="0" smtClean="0"/>
              <a:t>Hepburn Act</a:t>
            </a:r>
            <a:r>
              <a:rPr lang="en-US" dirty="0" smtClean="0"/>
              <a:t> </a:t>
            </a:r>
          </a:p>
          <a:p>
            <a:pPr lvl="1"/>
            <a:r>
              <a:rPr lang="en-US" b="1" dirty="0" smtClean="0"/>
              <a:t>placed restrictions on free passes </a:t>
            </a:r>
            <a:r>
              <a:rPr lang="en-US" dirty="0" smtClean="0"/>
              <a:t>handed out by railroads (usually to the press to ensure good reports).</a:t>
            </a:r>
          </a:p>
          <a:p>
            <a:endParaRPr lang="en-US" dirty="0"/>
          </a:p>
        </p:txBody>
      </p:sp>
      <p:pic>
        <p:nvPicPr>
          <p:cNvPr id="18434" name="Picture 2"/>
          <p:cNvPicPr>
            <a:picLocks noGrp="1" noChangeAspect="1" noChangeArrowheads="1"/>
          </p:cNvPicPr>
          <p:nvPr>
            <p:ph sz="half" idx="1"/>
          </p:nvPr>
        </p:nvPicPr>
        <p:blipFill>
          <a:blip r:embed="rId2" cstate="print"/>
          <a:srcRect/>
          <a:stretch>
            <a:fillRect/>
          </a:stretch>
        </p:blipFill>
        <p:spPr bwMode="auto">
          <a:xfrm>
            <a:off x="152400" y="2819400"/>
            <a:ext cx="4572000" cy="2971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Roosevelt As a Trust Buster?</a:t>
            </a:r>
            <a:endParaRPr lang="en-US" dirty="0"/>
          </a:p>
        </p:txBody>
      </p:sp>
      <p:sp>
        <p:nvSpPr>
          <p:cNvPr id="4" name="Content Placeholder 3"/>
          <p:cNvSpPr>
            <a:spLocks noGrp="1"/>
          </p:cNvSpPr>
          <p:nvPr>
            <p:ph sz="half" idx="2"/>
          </p:nvPr>
        </p:nvSpPr>
        <p:spPr>
          <a:xfrm>
            <a:off x="4648200" y="1600200"/>
            <a:ext cx="4267200" cy="5105400"/>
          </a:xfrm>
        </p:spPr>
        <p:txBody>
          <a:bodyPr>
            <a:normAutofit fontScale="85000" lnSpcReduction="10000"/>
          </a:bodyPr>
          <a:lstStyle/>
          <a:p>
            <a:r>
              <a:rPr lang="en-US" dirty="0" smtClean="0"/>
              <a:t>TR concluded, however that there were "good trusts" and there were "bad trusts." </a:t>
            </a:r>
          </a:p>
          <a:p>
            <a:r>
              <a:rPr lang="en-US" dirty="0" smtClean="0"/>
              <a:t>The bad trusts had to go</a:t>
            </a:r>
            <a:r>
              <a:rPr lang="en-US" dirty="0" smtClean="0"/>
              <a:t>. </a:t>
            </a:r>
          </a:p>
          <a:p>
            <a:r>
              <a:rPr lang="en-US" dirty="0" smtClean="0"/>
              <a:t>In </a:t>
            </a:r>
            <a:r>
              <a:rPr lang="en-US" dirty="0" smtClean="0"/>
              <a:t>all, Roosevelt attacked some 40 </a:t>
            </a:r>
            <a:r>
              <a:rPr lang="en-US" dirty="0" smtClean="0"/>
              <a:t>trusts.</a:t>
            </a:r>
            <a:endParaRPr lang="en-US" dirty="0" smtClean="0"/>
          </a:p>
          <a:p>
            <a:r>
              <a:rPr lang="en-US" b="1" dirty="0" smtClean="0"/>
              <a:t>Despite his reputation as a trust buster, TR allowed the "good trusts" to survive. </a:t>
            </a:r>
          </a:p>
          <a:p>
            <a:r>
              <a:rPr lang="en-US" dirty="0" smtClean="0"/>
              <a:t>He believed his actions against the bad trusts would prevent the good ones from going astray.</a:t>
            </a:r>
          </a:p>
          <a:p>
            <a:endParaRPr lang="en-US" dirty="0"/>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152399" y="1219200"/>
            <a:ext cx="4563891" cy="4876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Taft: The Real Trust Buster</a:t>
            </a:r>
            <a:endParaRPr lang="en-US" dirty="0"/>
          </a:p>
        </p:txBody>
      </p:sp>
      <p:sp>
        <p:nvSpPr>
          <p:cNvPr id="4" name="Content Placeholder 3"/>
          <p:cNvSpPr>
            <a:spLocks noGrp="1"/>
          </p:cNvSpPr>
          <p:nvPr>
            <p:ph sz="half" idx="2"/>
          </p:nvPr>
        </p:nvSpPr>
        <p:spPr>
          <a:xfrm>
            <a:off x="4648200" y="1600200"/>
            <a:ext cx="4267200" cy="5105400"/>
          </a:xfrm>
        </p:spPr>
        <p:txBody>
          <a:bodyPr>
            <a:normAutofit/>
          </a:bodyPr>
          <a:lstStyle/>
          <a:p>
            <a:endParaRPr lang="en-US" dirty="0"/>
          </a:p>
        </p:txBody>
      </p:sp>
      <p:pic>
        <p:nvPicPr>
          <p:cNvPr id="19458" name="Picture 2"/>
          <p:cNvPicPr>
            <a:picLocks noGrp="1" noChangeAspect="1" noChangeArrowheads="1"/>
          </p:cNvPicPr>
          <p:nvPr>
            <p:ph sz="half" idx="1"/>
          </p:nvPr>
        </p:nvPicPr>
        <p:blipFill>
          <a:blip r:embed="rId2" cstate="print"/>
          <a:srcRect/>
          <a:stretch>
            <a:fillRect/>
          </a:stretch>
        </p:blipFill>
        <p:spPr bwMode="auto">
          <a:xfrm>
            <a:off x="2819400" y="1447800"/>
            <a:ext cx="3537624" cy="45259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Protecting the </a:t>
            </a:r>
            <a:r>
              <a:rPr lang="en-US" dirty="0" smtClean="0"/>
              <a:t>Consumer</a:t>
            </a:r>
            <a:endParaRPr lang="en-US" dirty="0"/>
          </a:p>
        </p:txBody>
      </p:sp>
      <p:sp>
        <p:nvSpPr>
          <p:cNvPr id="4" name="Content Placeholder 3"/>
          <p:cNvSpPr>
            <a:spLocks noGrp="1"/>
          </p:cNvSpPr>
          <p:nvPr>
            <p:ph sz="half" idx="2"/>
          </p:nvPr>
        </p:nvSpPr>
        <p:spPr>
          <a:xfrm>
            <a:off x="457200" y="1600200"/>
            <a:ext cx="8458200" cy="2057400"/>
          </a:xfrm>
        </p:spPr>
        <p:txBody>
          <a:bodyPr>
            <a:normAutofit fontScale="92500" lnSpcReduction="10000"/>
          </a:bodyPr>
          <a:lstStyle/>
          <a:p>
            <a:r>
              <a:rPr lang="en-US" dirty="0"/>
              <a:t>T</a:t>
            </a:r>
            <a:r>
              <a:rPr lang="en-US" dirty="0" smtClean="0"/>
              <a:t>he </a:t>
            </a:r>
            <a:r>
              <a:rPr lang="en-US" b="1" dirty="0" smtClean="0"/>
              <a:t>Pure Food and Drug Act</a:t>
            </a:r>
            <a:r>
              <a:rPr lang="en-US" dirty="0" smtClean="0"/>
              <a:t> was also passed. </a:t>
            </a:r>
          </a:p>
          <a:p>
            <a:r>
              <a:rPr lang="en-US" dirty="0" smtClean="0"/>
              <a:t>Its goal was to ensure proper labeling of food and drugs and to prevent tampering.</a:t>
            </a:r>
          </a:p>
          <a:p>
            <a:r>
              <a:rPr lang="en-US" dirty="0" smtClean="0"/>
              <a:t>These acts would help Europe to trust American meat and thus help exports</a:t>
            </a:r>
            <a:r>
              <a:rPr lang="en-US" dirty="0" smtClean="0"/>
              <a:t>.</a:t>
            </a:r>
            <a:endParaRPr lang="en-US" dirty="0"/>
          </a:p>
        </p:txBody>
      </p:sp>
      <p:pic>
        <p:nvPicPr>
          <p:cNvPr id="21506" name="Picture 2"/>
          <p:cNvPicPr>
            <a:picLocks noGrp="1" noChangeAspect="1" noChangeArrowheads="1"/>
          </p:cNvPicPr>
          <p:nvPr>
            <p:ph sz="half" idx="1"/>
          </p:nvPr>
        </p:nvPicPr>
        <p:blipFill>
          <a:blip r:embed="rId2" cstate="print"/>
          <a:srcRect/>
          <a:stretch>
            <a:fillRect/>
          </a:stretch>
        </p:blipFill>
        <p:spPr bwMode="auto">
          <a:xfrm>
            <a:off x="2018183" y="3657599"/>
            <a:ext cx="4839817" cy="297164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Control</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Americans had long considered their natural resources inexhaustible.</a:t>
            </a:r>
          </a:p>
          <a:p>
            <a:r>
              <a:rPr lang="en-US" dirty="0" smtClean="0"/>
              <a:t> By about 1900, they were realizing this was not true and that conservation was needed. </a:t>
            </a:r>
          </a:p>
          <a:p>
            <a:r>
              <a:rPr lang="en-US" dirty="0" smtClean="0"/>
              <a:t>Acts of Congress began preserving the land… </a:t>
            </a:r>
            <a:endParaRPr lang="en-US" dirty="0"/>
          </a:p>
        </p:txBody>
      </p:sp>
      <p:pic>
        <p:nvPicPr>
          <p:cNvPr id="22530" name="Picture 2"/>
          <p:cNvPicPr>
            <a:picLocks noGrp="1" noChangeAspect="1" noChangeArrowheads="1"/>
          </p:cNvPicPr>
          <p:nvPr>
            <p:ph sz="half" idx="1"/>
          </p:nvPr>
        </p:nvPicPr>
        <p:blipFill>
          <a:blip r:embed="rId2" cstate="print"/>
          <a:srcRect/>
          <a:stretch>
            <a:fillRect/>
          </a:stretch>
        </p:blipFill>
        <p:spPr bwMode="auto">
          <a:xfrm>
            <a:off x="457200" y="2158892"/>
            <a:ext cx="4038600" cy="340857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half" idx="1"/>
          </p:nvPr>
        </p:nvPicPr>
        <p:blipFill>
          <a:blip r:embed="rId2" cstate="print"/>
          <a:srcRect/>
          <a:stretch>
            <a:fillRect/>
          </a:stretch>
        </p:blipFill>
        <p:spPr bwMode="auto">
          <a:xfrm>
            <a:off x="533400" y="914400"/>
            <a:ext cx="4191000" cy="575605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Conserving the land </a:t>
            </a:r>
            <a:endParaRPr lang="en-US" dirty="0"/>
          </a:p>
        </p:txBody>
      </p:sp>
      <p:sp>
        <p:nvSpPr>
          <p:cNvPr id="4" name="Content Placeholder 3"/>
          <p:cNvSpPr>
            <a:spLocks noGrp="1"/>
          </p:cNvSpPr>
          <p:nvPr>
            <p:ph sz="half" idx="2"/>
          </p:nvPr>
        </p:nvSpPr>
        <p:spPr>
          <a:xfrm>
            <a:off x="4648200" y="1600200"/>
            <a:ext cx="4191000" cy="5029200"/>
          </a:xfrm>
        </p:spPr>
        <p:txBody>
          <a:bodyPr>
            <a:normAutofit lnSpcReduction="10000"/>
          </a:bodyPr>
          <a:lstStyle/>
          <a:p>
            <a:r>
              <a:rPr lang="en-US" dirty="0" smtClean="0"/>
              <a:t>The </a:t>
            </a:r>
            <a:r>
              <a:rPr lang="en-US" b="1" dirty="0" smtClean="0"/>
              <a:t>Forest Reserve Act</a:t>
            </a:r>
            <a:r>
              <a:rPr lang="en-US" dirty="0" smtClean="0"/>
              <a:t> (1891) gave the president permission to set aside land as parks and reserves. </a:t>
            </a:r>
          </a:p>
          <a:p>
            <a:pPr lvl="1"/>
            <a:r>
              <a:rPr lang="en-US" dirty="0" smtClean="0"/>
              <a:t>Millions of acres of old-growth forests were preserved under this authority.</a:t>
            </a:r>
          </a:p>
          <a:p>
            <a:r>
              <a:rPr lang="en-US" dirty="0" smtClean="0"/>
              <a:t>The </a:t>
            </a:r>
            <a:r>
              <a:rPr lang="en-US" b="1" dirty="0" smtClean="0"/>
              <a:t>Carey Act</a:t>
            </a:r>
            <a:r>
              <a:rPr lang="en-US" dirty="0" smtClean="0"/>
              <a:t> (1894) gave federal land to the </a:t>
            </a:r>
            <a:r>
              <a:rPr lang="en-US" dirty="0" smtClean="0"/>
              <a:t>states to protect.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Roosevelt’s Presidency: Era of Conservancy</a:t>
            </a:r>
            <a:endParaRPr lang="en-US" dirty="0"/>
          </a:p>
        </p:txBody>
      </p:sp>
      <p:sp>
        <p:nvSpPr>
          <p:cNvPr id="4" name="Content Placeholder 3"/>
          <p:cNvSpPr>
            <a:spLocks noGrp="1"/>
          </p:cNvSpPr>
          <p:nvPr>
            <p:ph sz="half" idx="2"/>
          </p:nvPr>
        </p:nvSpPr>
        <p:spPr>
          <a:xfrm>
            <a:off x="304800" y="1600200"/>
            <a:ext cx="8610600" cy="5029200"/>
          </a:xfrm>
        </p:spPr>
        <p:txBody>
          <a:bodyPr>
            <a:normAutofit/>
          </a:bodyPr>
          <a:lstStyle/>
          <a:p>
            <a:r>
              <a:rPr lang="en-US" sz="2000" dirty="0" smtClean="0"/>
              <a:t>Others </a:t>
            </a:r>
            <a:r>
              <a:rPr lang="en-US" sz="2000" dirty="0" smtClean="0"/>
              <a:t>helped Roosevelt in the push to conserve, notably conservationist and Division of Forest head </a:t>
            </a:r>
            <a:r>
              <a:rPr lang="en-US" sz="2000" b="1" dirty="0" smtClean="0"/>
              <a:t>Gifford Pinchot</a:t>
            </a:r>
            <a:r>
              <a:rPr lang="en-US" sz="2000" dirty="0" smtClean="0"/>
              <a:t> and naturalist </a:t>
            </a:r>
            <a:r>
              <a:rPr lang="en-US" sz="2000" b="1" dirty="0" smtClean="0"/>
              <a:t>John Muir</a:t>
            </a:r>
            <a:r>
              <a:rPr lang="en-US" sz="2000" dirty="0" smtClean="0"/>
              <a:t>, the most well-known spokesman for Mother Nature.</a:t>
            </a:r>
          </a:p>
          <a:p>
            <a:endParaRPr lang="en-US" dirty="0"/>
          </a:p>
        </p:txBody>
      </p:sp>
      <p:pic>
        <p:nvPicPr>
          <p:cNvPr id="24578" name="Picture 2"/>
          <p:cNvPicPr>
            <a:picLocks noGrp="1" noChangeAspect="1" noChangeArrowheads="1"/>
          </p:cNvPicPr>
          <p:nvPr>
            <p:ph sz="half" idx="1"/>
          </p:nvPr>
        </p:nvPicPr>
        <p:blipFill>
          <a:blip r:embed="rId2" cstate="print"/>
          <a:srcRect/>
          <a:stretch>
            <a:fillRect/>
          </a:stretch>
        </p:blipFill>
        <p:spPr bwMode="auto">
          <a:xfrm>
            <a:off x="1295400" y="2559172"/>
            <a:ext cx="2379103" cy="3582548"/>
          </a:xfrm>
          <a:prstGeom prst="rect">
            <a:avLst/>
          </a:prstGeom>
          <a:noFill/>
          <a:ln w="9525">
            <a:noFill/>
            <a:miter lim="800000"/>
            <a:headEnd/>
            <a:tailEnd/>
          </a:ln>
        </p:spPr>
      </p:pic>
      <p:sp>
        <p:nvSpPr>
          <p:cNvPr id="6" name="TextBox 5"/>
          <p:cNvSpPr txBox="1"/>
          <p:nvPr/>
        </p:nvSpPr>
        <p:spPr>
          <a:xfrm>
            <a:off x="1905000" y="6172200"/>
            <a:ext cx="949299" cy="369332"/>
          </a:xfrm>
          <a:prstGeom prst="rect">
            <a:avLst/>
          </a:prstGeom>
          <a:noFill/>
        </p:spPr>
        <p:txBody>
          <a:bodyPr wrap="none" rtlCol="0">
            <a:spAutoFit/>
          </a:bodyPr>
          <a:lstStyle/>
          <a:p>
            <a:r>
              <a:rPr lang="en-US" dirty="0" smtClean="0"/>
              <a:t>Pinchot </a:t>
            </a:r>
            <a:endParaRPr lang="en-US" dirty="0"/>
          </a:p>
        </p:txBody>
      </p:sp>
      <p:sp>
        <p:nvSpPr>
          <p:cNvPr id="3" name="Rectangle 2"/>
          <p:cNvSpPr/>
          <p:nvPr/>
        </p:nvSpPr>
        <p:spPr>
          <a:xfrm>
            <a:off x="5334000" y="6155174"/>
            <a:ext cx="2555178" cy="369332"/>
          </a:xfrm>
          <a:prstGeom prst="rect">
            <a:avLst/>
          </a:prstGeom>
        </p:spPr>
        <p:txBody>
          <a:bodyPr wrap="square">
            <a:spAutoFit/>
          </a:bodyPr>
          <a:lstStyle/>
          <a:p>
            <a:pPr algn="ctr"/>
            <a:r>
              <a:rPr lang="en-US" dirty="0" smtClean="0"/>
              <a:t>Muir</a:t>
            </a:r>
            <a:endParaRPr lang="en-US" dirty="0"/>
          </a:p>
        </p:txBody>
      </p:sp>
      <p:pic>
        <p:nvPicPr>
          <p:cNvPr id="1026" name="Picture 2" descr="http://mrnussbaum.com/images/john_mui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351" y="2590800"/>
            <a:ext cx="2276475" cy="3564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1312</Words>
  <Application>Microsoft Office PowerPoint</Application>
  <PresentationFormat>On-screen Show (4:3)</PresentationFormat>
  <Paragraphs>124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T.R.’s SQUARE DEAL</vt:lpstr>
      <vt:lpstr>Roosevelt’s Response to the Strike</vt:lpstr>
      <vt:lpstr>Interstate Commerce Act Weakens</vt:lpstr>
      <vt:lpstr>Roosevelt As a Trust Buster?</vt:lpstr>
      <vt:lpstr>Taft: The Real Trust Buster</vt:lpstr>
      <vt:lpstr>Protecting the Consumer</vt:lpstr>
      <vt:lpstr>Earth Control</vt:lpstr>
      <vt:lpstr>Conserving the land </vt:lpstr>
      <vt:lpstr>Roosevelt’s Presidency: Era of Conservancy</vt:lpstr>
      <vt:lpstr>T.R.’s laws to protect Mother Earth</vt:lpstr>
      <vt:lpstr>Hetchy Hetch Valley </vt:lpstr>
      <vt:lpstr>Panic of 1907</vt:lpstr>
      <vt:lpstr>Roosevelt Legacy </vt:lpstr>
      <vt:lpstr>William Howard Taft as President </vt:lpstr>
      <vt:lpstr>Taft: A Round Peg in a Square Hole</vt:lpstr>
      <vt:lpstr>Taft’s Dollar Diplomacy </vt:lpstr>
      <vt:lpstr>Dollar Diplomacy and Latin America</vt:lpstr>
      <vt:lpstr>Taft as Trust Buster</vt:lpstr>
      <vt:lpstr>Taft Splits the Republican Party </vt:lpstr>
      <vt:lpstr>1910 Congress Elections</vt:lpstr>
      <vt:lpstr>Taft-Roosevelt Rupture</vt:lpstr>
      <vt:lpstr>Roosevelt So Upset He Will Run Again</vt:lpstr>
      <vt:lpstr>Taft-Roosevelt Showdown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Chapter 28</dc:title>
  <dc:creator>Carrie</dc:creator>
  <cp:lastModifiedBy>Paul Walters</cp:lastModifiedBy>
  <cp:revision>48</cp:revision>
  <dcterms:created xsi:type="dcterms:W3CDTF">2011-01-20T19:15:34Z</dcterms:created>
  <dcterms:modified xsi:type="dcterms:W3CDTF">2013-02-20T11:51:48Z</dcterms:modified>
</cp:coreProperties>
</file>